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76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5" autoAdjust="0"/>
    <p:restoredTop sz="94671" autoAdjust="0"/>
  </p:normalViewPr>
  <p:slideViewPr>
    <p:cSldViewPr>
      <p:cViewPr varScale="1">
        <p:scale>
          <a:sx n="83" d="100"/>
          <a:sy n="83" d="100"/>
        </p:scale>
        <p:origin x="-154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632E8-5675-476C-B866-A2CBBF03CB08}" type="datetimeFigureOut">
              <a:rPr lang="it-IT" smtClean="0"/>
              <a:t>13/01/2015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11462-75F7-48FF-8BD3-6A0D9B50F5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037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A5044-5347-4772-894F-DDCCED25A770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711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Open Sans"/>
                <a:ea typeface="Open Sans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nyx" panose="04050602080702020203" pitchFamily="82" charset="0"/>
                <a:ea typeface="Onyx" panose="04050602080702020203" pitchFamily="82" charset="0"/>
                <a:cs typeface="Onyx" panose="04050602080702020203" pitchFamily="8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Copyright - Revisione Luglio 2014</a:t>
            </a:r>
            <a:endParaRPr lang="it-IT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1763688" y="6165304"/>
            <a:ext cx="6768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133271"/>
            <a:ext cx="961341" cy="51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45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8CF7A-B199-44AD-9C71-6859B32A01AB}" type="datetimeFigureOut">
              <a:rPr lang="it-IT" smtClean="0"/>
              <a:t>13/01/2015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1D2-0C87-43B8-89BD-D4EBC71D42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44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8CF7A-B199-44AD-9C71-6859B32A01AB}" type="datetimeFigureOut">
              <a:rPr lang="it-IT" smtClean="0"/>
              <a:t>13/01/2015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1D2-0C87-43B8-89BD-D4EBC71D42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3979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1D2-0C87-43B8-89BD-D4EBC71D423B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1691680" y="6237312"/>
            <a:ext cx="6984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0649"/>
            <a:ext cx="961341" cy="51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96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8CF7A-B199-44AD-9C71-6859B32A01AB}" type="datetimeFigureOut">
              <a:rPr lang="it-IT" smtClean="0"/>
              <a:t>13/01/2015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1D2-0C87-43B8-89BD-D4EBC71D42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7340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8CF7A-B199-44AD-9C71-6859B32A01AB}" type="datetimeFigureOut">
              <a:rPr lang="it-IT" smtClean="0"/>
              <a:t>13/01/2015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1D2-0C87-43B8-89BD-D4EBC71D42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8788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8CF7A-B199-44AD-9C71-6859B32A01AB}" type="datetimeFigureOut">
              <a:rPr lang="it-IT" smtClean="0"/>
              <a:t>13/01/2015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1D2-0C87-43B8-89BD-D4EBC71D42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744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8CF7A-B199-44AD-9C71-6859B32A01AB}" type="datetimeFigureOut">
              <a:rPr lang="it-IT" smtClean="0"/>
              <a:t>13/01/2015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1D2-0C87-43B8-89BD-D4EBC71D42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5995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8CF7A-B199-44AD-9C71-6859B32A01AB}" type="datetimeFigureOut">
              <a:rPr lang="it-IT" smtClean="0"/>
              <a:t>13/01/2015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1D2-0C87-43B8-89BD-D4EBC71D42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698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8CF7A-B199-44AD-9C71-6859B32A01AB}" type="datetimeFigureOut">
              <a:rPr lang="it-IT" smtClean="0"/>
              <a:t>13/01/2015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1D2-0C87-43B8-89BD-D4EBC71D42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612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8CF7A-B199-44AD-9C71-6859B32A01AB}" type="datetimeFigureOut">
              <a:rPr lang="it-IT" smtClean="0"/>
              <a:t>13/01/2015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1D2-0C87-43B8-89BD-D4EBC71D42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894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8CF7A-B199-44AD-9C71-6859B32A01AB}" type="datetimeFigureOut">
              <a:rPr lang="it-IT" smtClean="0"/>
              <a:t>13/01/2015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dirty="0" smtClean="0"/>
              <a:t>Copyright - Revisione Luglio 2014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761D2-0C87-43B8-89BD-D4EBC71D42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815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image" Target="../media/image3.png"/><Relationship Id="rId5" Type="http://schemas.openxmlformats.org/officeDocument/2006/relationships/hyperlink" Target="http://www.certiw.com/" TargetMode="External"/><Relationship Id="rId4" Type="http://schemas.openxmlformats.org/officeDocument/2006/relationships/hyperlink" Target="mailto:baltic@certiw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2736304"/>
          </a:xfrm>
        </p:spPr>
        <p:txBody>
          <a:bodyPr>
            <a:normAutofit/>
          </a:bodyPr>
          <a:lstStyle/>
          <a:p>
            <a:r>
              <a:rPr lang="it-IT" sz="3600" dirty="0" err="1" smtClean="0">
                <a:latin typeface="Open Sans"/>
                <a:cs typeface="Arial" pitchFamily="34" charset="0"/>
              </a:rPr>
              <a:t>Webinar</a:t>
            </a:r>
            <a:r>
              <a:rPr lang="it-IT" sz="3600" dirty="0" smtClean="0">
                <a:latin typeface="Open Sans"/>
                <a:cs typeface="Arial" pitchFamily="34" charset="0"/>
              </a:rPr>
              <a:t> </a:t>
            </a:r>
            <a:r>
              <a:rPr lang="it-IT" sz="3600" b="1" dirty="0" smtClean="0">
                <a:latin typeface="Open Sans"/>
                <a:cs typeface="Arial" pitchFamily="34" charset="0"/>
              </a:rPr>
              <a:t>Certi W</a:t>
            </a:r>
            <a:r>
              <a:rPr lang="it-IT" sz="3600" dirty="0" smtClean="0">
                <a:latin typeface="Open Sans"/>
                <a:cs typeface="Arial" pitchFamily="34" charset="0"/>
              </a:rPr>
              <a:t/>
            </a:r>
            <a:br>
              <a:rPr lang="it-IT" sz="3600" dirty="0" smtClean="0">
                <a:latin typeface="Open Sans"/>
                <a:cs typeface="Arial" pitchFamily="34" charset="0"/>
              </a:rPr>
            </a:br>
            <a:r>
              <a:rPr lang="it-IT" sz="3600" i="1" dirty="0" smtClean="0">
                <a:latin typeface="Open Sans"/>
                <a:cs typeface="Arial" pitchFamily="34" charset="0"/>
              </a:rPr>
              <a:t>La nuova ISO 9001</a:t>
            </a:r>
            <a:r>
              <a:rPr lang="it-IT" sz="3600" dirty="0" smtClean="0">
                <a:latin typeface="Open Sans"/>
                <a:cs typeface="Arial" pitchFamily="34" charset="0"/>
              </a:rPr>
              <a:t/>
            </a:r>
            <a:br>
              <a:rPr lang="it-IT" sz="3600" dirty="0" smtClean="0">
                <a:latin typeface="Open Sans"/>
                <a:cs typeface="Arial" pitchFamily="34" charset="0"/>
              </a:rPr>
            </a:br>
            <a:r>
              <a:rPr lang="it-IT" sz="3600" dirty="0" smtClean="0">
                <a:latin typeface="Open Sans"/>
                <a:cs typeface="Arial" pitchFamily="34" charset="0"/>
              </a:rPr>
              <a:t/>
            </a:r>
            <a:br>
              <a:rPr lang="it-IT" sz="3600" dirty="0" smtClean="0">
                <a:latin typeface="Open Sans"/>
                <a:cs typeface="Arial" pitchFamily="34" charset="0"/>
              </a:rPr>
            </a:br>
            <a:r>
              <a:rPr lang="it-IT" sz="3600" b="1" dirty="0" smtClean="0">
                <a:latin typeface="Open Sans"/>
                <a:cs typeface="Arial" pitchFamily="34" charset="0"/>
              </a:rPr>
              <a:t>Tutto sulle novità in arrivo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1560" y="4581128"/>
            <a:ext cx="7848872" cy="792088"/>
          </a:xfrm>
        </p:spPr>
        <p:txBody>
          <a:bodyPr rtlCol="0">
            <a:norm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it-IT" sz="2400" i="1" dirty="0" smtClean="0">
                <a:latin typeface="Open Sans"/>
                <a:cs typeface="Arial" pitchFamily="34" charset="0"/>
              </a:rPr>
              <a:t>Di </a:t>
            </a:r>
            <a:r>
              <a:rPr lang="it-IT" sz="2400" i="1" dirty="0">
                <a:latin typeface="Open Sans"/>
                <a:cs typeface="Arial" pitchFamily="34" charset="0"/>
              </a:rPr>
              <a:t>Raffaella </a:t>
            </a:r>
            <a:r>
              <a:rPr lang="it-IT" sz="2400" i="1" dirty="0" err="1" smtClean="0">
                <a:latin typeface="Open Sans"/>
                <a:cs typeface="Arial" pitchFamily="34" charset="0"/>
              </a:rPr>
              <a:t>Malorgio</a:t>
            </a:r>
            <a:r>
              <a:rPr lang="it-IT" sz="2400" i="1" dirty="0" smtClean="0">
                <a:latin typeface="Open Sans"/>
                <a:cs typeface="Arial" pitchFamily="34" charset="0"/>
              </a:rPr>
              <a:t> - </a:t>
            </a:r>
            <a:r>
              <a:rPr lang="it-IT" sz="2000" b="1" i="1" dirty="0" smtClean="0">
                <a:latin typeface="Open Sans"/>
                <a:cs typeface="Arial" pitchFamily="34" charset="0"/>
              </a:rPr>
              <a:t>Lead Auditor Certi W</a:t>
            </a:r>
            <a:endParaRPr lang="it-IT" sz="2000" b="1" i="1" dirty="0">
              <a:latin typeface="Open Sans"/>
              <a:cs typeface="Arial" pitchFamily="34" charset="0"/>
            </a:endParaRPr>
          </a:p>
        </p:txBody>
      </p:sp>
      <p:pic>
        <p:nvPicPr>
          <p:cNvPr id="2" name="Slide 1 9001 certi w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20000" y="360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5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67008"/>
          </a:xfrm>
        </p:spPr>
        <p:txBody>
          <a:bodyPr>
            <a:normAutofit/>
          </a:bodyPr>
          <a:lstStyle/>
          <a:p>
            <a:pPr algn="l"/>
            <a:r>
              <a:rPr lang="it-IT" sz="3600" dirty="0" smtClean="0">
                <a:latin typeface="Open Sans"/>
              </a:rPr>
              <a:t>Principali novità (7)</a:t>
            </a:r>
            <a:endParaRPr lang="it-IT" sz="3600" dirty="0">
              <a:latin typeface="Open San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024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it-IT" sz="2000" b="1" i="1" dirty="0" smtClean="0">
                <a:latin typeface="Open Sans"/>
              </a:rPr>
              <a:t>Novità  nella terminologia</a:t>
            </a:r>
          </a:p>
          <a:p>
            <a:pPr>
              <a:buNone/>
            </a:pPr>
            <a:endParaRPr lang="it-IT" sz="1400" b="1" i="1" dirty="0">
              <a:latin typeface="Open Sans"/>
            </a:endParaRPr>
          </a:p>
          <a:p>
            <a:pPr>
              <a:buNone/>
            </a:pPr>
            <a:r>
              <a:rPr lang="it-IT" sz="1800" b="1" dirty="0" smtClean="0">
                <a:latin typeface="Open Sans"/>
              </a:rPr>
              <a:t>Principali </a:t>
            </a:r>
            <a:r>
              <a:rPr lang="it-IT" sz="1800" b="1" dirty="0">
                <a:latin typeface="Open Sans"/>
              </a:rPr>
              <a:t>differenze nella terminologia tra ISO 9001:2008 e </a:t>
            </a:r>
            <a:r>
              <a:rPr lang="it-IT" sz="1800" b="1" dirty="0" smtClean="0">
                <a:latin typeface="Open Sans"/>
              </a:rPr>
              <a:t>futura ISO 9001:2015</a:t>
            </a:r>
          </a:p>
          <a:p>
            <a:pPr>
              <a:buNone/>
            </a:pPr>
            <a:endParaRPr lang="it-IT" sz="1800" b="1" dirty="0">
              <a:latin typeface="Open Sans"/>
            </a:endParaRPr>
          </a:p>
          <a:p>
            <a:pPr>
              <a:buNone/>
            </a:pPr>
            <a:endParaRPr lang="it-IT" sz="1800" b="1" dirty="0" smtClean="0">
              <a:latin typeface="Open Sans"/>
            </a:endParaRPr>
          </a:p>
          <a:p>
            <a:pPr marL="536575" indent="-358775">
              <a:buNone/>
            </a:pPr>
            <a:endParaRPr lang="it-IT" sz="1400" b="1" dirty="0" smtClean="0">
              <a:latin typeface="Open Sans"/>
            </a:endParaRPr>
          </a:p>
          <a:p>
            <a:pPr marL="536575" indent="0">
              <a:buNone/>
            </a:pPr>
            <a:endParaRPr lang="it-IT" sz="1400" b="1" dirty="0" smtClean="0">
              <a:latin typeface="Open Sans"/>
            </a:endParaRPr>
          </a:p>
          <a:p>
            <a:pPr marL="536575" indent="0">
              <a:buNone/>
            </a:pPr>
            <a:endParaRPr lang="it-IT" sz="1400" b="1" dirty="0" smtClean="0">
              <a:latin typeface="Open Sans"/>
            </a:endParaRPr>
          </a:p>
          <a:p>
            <a:pPr marL="536575" indent="0">
              <a:buNone/>
            </a:pPr>
            <a:endParaRPr lang="it-IT" sz="1400" b="1" dirty="0" smtClean="0">
              <a:latin typeface="Open Sans"/>
            </a:endParaRPr>
          </a:p>
          <a:p>
            <a:pPr marL="536575" indent="0">
              <a:buNone/>
            </a:pPr>
            <a:endParaRPr lang="it-IT" sz="1400" b="1" dirty="0" smtClean="0">
              <a:latin typeface="Open Sans"/>
            </a:endParaRPr>
          </a:p>
          <a:p>
            <a:pPr marL="536575" indent="0">
              <a:buNone/>
            </a:pPr>
            <a:endParaRPr lang="it-IT" sz="1400" b="1" dirty="0" smtClean="0">
              <a:latin typeface="Open Sans"/>
            </a:endParaRPr>
          </a:p>
          <a:p>
            <a:pPr marL="0" indent="0">
              <a:buNone/>
            </a:pPr>
            <a:endParaRPr lang="it-IT" sz="1600" dirty="0" smtClean="0">
              <a:latin typeface="Open Sans"/>
            </a:endParaRPr>
          </a:p>
          <a:p>
            <a:pPr marL="0" indent="0">
              <a:buNone/>
            </a:pPr>
            <a:endParaRPr lang="it-IT" sz="1600" dirty="0" smtClean="0">
              <a:latin typeface="Open Sans"/>
            </a:endParaRPr>
          </a:p>
          <a:p>
            <a:pPr marL="0" indent="0">
              <a:buNone/>
            </a:pPr>
            <a:endParaRPr lang="it-IT" sz="1600" dirty="0" smtClean="0">
              <a:latin typeface="Open Sans"/>
            </a:endParaRPr>
          </a:p>
          <a:p>
            <a:pPr marL="0" indent="0">
              <a:buNone/>
            </a:pPr>
            <a:endParaRPr lang="it-IT" sz="1600" dirty="0" smtClean="0">
              <a:latin typeface="Open Sans"/>
            </a:endParaRPr>
          </a:p>
          <a:p>
            <a:pPr marL="0" indent="0">
              <a:buNone/>
            </a:pPr>
            <a:endParaRPr lang="it-IT" sz="1600" dirty="0">
              <a:latin typeface="Open Sans"/>
            </a:endParaRPr>
          </a:p>
          <a:p>
            <a:pPr marL="0" indent="0">
              <a:buNone/>
            </a:pPr>
            <a:endParaRPr lang="it-IT" sz="1600" dirty="0" smtClean="0">
              <a:latin typeface="Open Sans"/>
            </a:endParaRPr>
          </a:p>
          <a:p>
            <a:pPr marL="0" indent="0">
              <a:buNone/>
            </a:pPr>
            <a:endParaRPr lang="it-IT" sz="1600" dirty="0" smtClean="0">
              <a:latin typeface="Open Sans"/>
            </a:endParaRPr>
          </a:p>
          <a:p>
            <a:pPr marL="0" indent="0">
              <a:buNone/>
            </a:pPr>
            <a:r>
              <a:rPr lang="it-IT" sz="1600" dirty="0" smtClean="0">
                <a:latin typeface="Open Sans"/>
              </a:rPr>
              <a:t>La ISO 9001:2015 sarà riscritta rendendola più generica e più facilmente applicabile alle organizzazioni di servizio. Essa, infatti, userà i termini “</a:t>
            </a:r>
            <a:r>
              <a:rPr lang="it-IT" sz="1600" b="1" dirty="0" smtClean="0">
                <a:latin typeface="Open Sans"/>
              </a:rPr>
              <a:t>prodotti e servizi</a:t>
            </a:r>
            <a:r>
              <a:rPr lang="it-IT" sz="1600" dirty="0" smtClean="0">
                <a:latin typeface="Open Sans"/>
              </a:rPr>
              <a:t>” (quest’ultimi non previsti nella versione del 2008); ciò intenderà mettere in evidenza le differenze tra i prodotti ed i servizi nell’applicazione di alcuni requisiti.</a:t>
            </a:r>
          </a:p>
          <a:p>
            <a:pPr marL="536575" indent="0">
              <a:buNone/>
            </a:pPr>
            <a:endParaRPr lang="it-IT" sz="1400" b="1" dirty="0" smtClean="0">
              <a:latin typeface="Candara" panose="020E0502030303020204" pitchFamily="34" charset="0"/>
            </a:endParaRPr>
          </a:p>
          <a:p>
            <a:pPr marL="536575" indent="0">
              <a:buNone/>
            </a:pPr>
            <a:endParaRPr lang="it-IT" sz="1400" b="1" dirty="0" smtClean="0">
              <a:latin typeface="Candara" panose="020E0502030303020204" pitchFamily="34" charset="0"/>
            </a:endParaRPr>
          </a:p>
          <a:p>
            <a:pPr marL="536575" indent="0">
              <a:buNone/>
            </a:pPr>
            <a:endParaRPr lang="it-IT" sz="1400" b="1" dirty="0" smtClean="0">
              <a:latin typeface="Candara" panose="020E0502030303020204" pitchFamily="34" charset="0"/>
            </a:endParaRPr>
          </a:p>
          <a:p>
            <a:pPr marL="536575" indent="0">
              <a:buNone/>
            </a:pPr>
            <a:endParaRPr lang="it-IT" sz="1400" b="1" dirty="0" smtClean="0">
              <a:latin typeface="Candara" panose="020E0502030303020204" pitchFamily="34" charset="0"/>
            </a:endParaRPr>
          </a:p>
          <a:p>
            <a:pPr marL="536575" indent="0">
              <a:buNone/>
            </a:pPr>
            <a:endParaRPr lang="it-IT" sz="1400" b="1" dirty="0" smtClean="0">
              <a:latin typeface="Candara" panose="020E0502030303020204" pitchFamily="34" charset="0"/>
            </a:endParaRPr>
          </a:p>
          <a:p>
            <a:pPr marL="536575" indent="0">
              <a:buNone/>
            </a:pPr>
            <a:endParaRPr lang="it-IT" sz="1400" b="1" dirty="0" smtClean="0">
              <a:latin typeface="Candara" panose="020E0502030303020204" pitchFamily="34" charset="0"/>
            </a:endParaRPr>
          </a:p>
          <a:p>
            <a:pPr marL="536575" indent="0">
              <a:buNone/>
            </a:pPr>
            <a:endParaRPr lang="it-IT" sz="1400" b="1" dirty="0" smtClean="0">
              <a:latin typeface="Candara" panose="020E0502030303020204" pitchFamily="34" charset="0"/>
            </a:endParaRPr>
          </a:p>
          <a:p>
            <a:pPr marL="536575" indent="0">
              <a:buNone/>
            </a:pPr>
            <a:endParaRPr lang="it-IT" sz="1400" b="1" dirty="0">
              <a:latin typeface="Candara" panose="020E0502030303020204" pitchFamily="34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706113"/>
              </p:ext>
            </p:extLst>
          </p:nvPr>
        </p:nvGraphicFramePr>
        <p:xfrm>
          <a:off x="539552" y="1988840"/>
          <a:ext cx="7786742" cy="27294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3371"/>
                <a:gridCol w="3893371"/>
              </a:tblGrid>
              <a:tr h="410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ISO 9001:2008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Open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ISO 9001:2015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Open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1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Prodotti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Open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Prodotti e </a:t>
                      </a:r>
                      <a:r>
                        <a:rPr lang="it-IT" sz="1600" b="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servizi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Open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1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Esclusioni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Open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i="1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Non utilizzato</a:t>
                      </a:r>
                      <a:endParaRPr lang="it-IT" sz="1600" b="0" i="1" dirty="0">
                        <a:solidFill>
                          <a:schemeClr val="tx1"/>
                        </a:solidFill>
                        <a:effectLst/>
                        <a:latin typeface="Open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1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Documentazioni, registrazioni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Open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Informazione documentata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Open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1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Ambiente di lavoro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Open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Ambiente per l’esecuzione dei processi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Open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1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Prodotto approvvigionato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Open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Prodotti e servizi approvvigionati esternamente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Open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1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Fornitore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Open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Fornitore esterno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Open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243976" y="6309320"/>
            <a:ext cx="432048" cy="360040"/>
          </a:xfrm>
        </p:spPr>
        <p:txBody>
          <a:bodyPr/>
          <a:lstStyle/>
          <a:p>
            <a:pPr>
              <a:defRPr/>
            </a:pPr>
            <a:fld id="{02386D82-9BC6-49DB-A77F-9B6A9045A5D3}" type="slidenum">
              <a:rPr lang="it-IT" smtClean="0"/>
              <a:pPr>
                <a:defRPr/>
              </a:pPr>
              <a:t>10</a:t>
            </a:fld>
            <a:endParaRPr lang="it-IT" dirty="0"/>
          </a:p>
        </p:txBody>
      </p:sp>
      <p:pic>
        <p:nvPicPr>
          <p:cNvPr id="9" name="Slide 10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20000" y="360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3600" dirty="0" smtClean="0">
                <a:latin typeface="Open Sans"/>
              </a:rPr>
              <a:t>Principali novità (8)</a:t>
            </a:r>
            <a:endParaRPr lang="it-IT" sz="3600" dirty="0">
              <a:latin typeface="Open San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b="1" i="1" dirty="0">
                <a:latin typeface="Open Sans"/>
              </a:rPr>
              <a:t>Relazione continua con </a:t>
            </a:r>
            <a:r>
              <a:rPr lang="it-IT" sz="2400" b="1" i="1" dirty="0" smtClean="0">
                <a:latin typeface="Open Sans"/>
              </a:rPr>
              <a:t>altre </a:t>
            </a:r>
            <a:r>
              <a:rPr lang="it-IT" sz="2400" b="1" i="1" dirty="0">
                <a:latin typeface="Open Sans"/>
              </a:rPr>
              <a:t>norme </a:t>
            </a:r>
            <a:endParaRPr lang="it-IT" sz="2400" b="1" i="1" dirty="0" smtClean="0">
              <a:latin typeface="Open Sans"/>
            </a:endParaRPr>
          </a:p>
          <a:p>
            <a:pPr>
              <a:buNone/>
            </a:pPr>
            <a:endParaRPr lang="it-IT" sz="2400" b="1" i="1" dirty="0" smtClean="0">
              <a:latin typeface="Open Sans"/>
            </a:endParaRPr>
          </a:p>
          <a:p>
            <a:pPr marL="357188" indent="-357188">
              <a:buFont typeface="Wingdings" pitchFamily="2" charset="2"/>
              <a:buChar char="§"/>
            </a:pPr>
            <a:r>
              <a:rPr lang="it-IT" sz="2000" dirty="0" smtClean="0">
                <a:latin typeface="Open Sans"/>
              </a:rPr>
              <a:t>Norme della famiglia </a:t>
            </a:r>
            <a:r>
              <a:rPr lang="it-IT" sz="2000" dirty="0">
                <a:latin typeface="Open Sans"/>
              </a:rPr>
              <a:t>ISO in particolare con la </a:t>
            </a:r>
            <a:r>
              <a:rPr lang="it-IT" sz="2000" dirty="0" smtClean="0">
                <a:latin typeface="Open Sans"/>
              </a:rPr>
              <a:t>9004:2009 “</a:t>
            </a:r>
            <a:r>
              <a:rPr lang="it-IT" sz="2000" dirty="0" err="1" smtClean="0">
                <a:latin typeface="Open Sans"/>
              </a:rPr>
              <a:t>Managing</a:t>
            </a:r>
            <a:r>
              <a:rPr lang="it-IT" sz="2000" dirty="0" smtClean="0">
                <a:latin typeface="Open Sans"/>
              </a:rPr>
              <a:t> for the </a:t>
            </a:r>
            <a:r>
              <a:rPr lang="it-IT" sz="2000" dirty="0" err="1" smtClean="0">
                <a:latin typeface="Open Sans"/>
              </a:rPr>
              <a:t>sustained</a:t>
            </a:r>
            <a:r>
              <a:rPr lang="it-IT" sz="2000" dirty="0" smtClean="0">
                <a:latin typeface="Open Sans"/>
              </a:rPr>
              <a:t> success of an </a:t>
            </a:r>
            <a:r>
              <a:rPr lang="it-IT" sz="2000" dirty="0" err="1" smtClean="0">
                <a:latin typeface="Open Sans"/>
              </a:rPr>
              <a:t>organization</a:t>
            </a:r>
            <a:r>
              <a:rPr lang="it-IT" sz="2000" dirty="0" smtClean="0">
                <a:latin typeface="Open Sans"/>
              </a:rPr>
              <a:t> – A </a:t>
            </a:r>
            <a:r>
              <a:rPr lang="it-IT" sz="2000" dirty="0" err="1" smtClean="0">
                <a:latin typeface="Open Sans"/>
              </a:rPr>
              <a:t>quality</a:t>
            </a:r>
            <a:r>
              <a:rPr lang="it-IT" sz="2000" dirty="0" smtClean="0">
                <a:latin typeface="Open Sans"/>
              </a:rPr>
              <a:t> management </a:t>
            </a:r>
            <a:r>
              <a:rPr lang="it-IT" sz="2000" dirty="0" err="1" smtClean="0">
                <a:latin typeface="Open Sans"/>
              </a:rPr>
              <a:t>approach</a:t>
            </a:r>
            <a:r>
              <a:rPr lang="it-IT" sz="2000" dirty="0" smtClean="0">
                <a:latin typeface="Open Sans"/>
              </a:rPr>
              <a:t>”, </a:t>
            </a:r>
            <a:r>
              <a:rPr lang="it-IT" sz="2000" dirty="0">
                <a:latin typeface="Open Sans"/>
              </a:rPr>
              <a:t>soprattutto </a:t>
            </a:r>
            <a:r>
              <a:rPr lang="it-IT" sz="2000" dirty="0" smtClean="0">
                <a:latin typeface="Open Sans"/>
              </a:rPr>
              <a:t>con riferimento </a:t>
            </a:r>
            <a:r>
              <a:rPr lang="it-IT" sz="2000" dirty="0">
                <a:latin typeface="Open Sans"/>
              </a:rPr>
              <a:t>all’importanza del contesto e delle parti </a:t>
            </a:r>
            <a:r>
              <a:rPr lang="it-IT" sz="2000" dirty="0" smtClean="0">
                <a:latin typeface="Open Sans"/>
              </a:rPr>
              <a:t>interessate;</a:t>
            </a:r>
          </a:p>
          <a:p>
            <a:pPr marL="0" indent="0">
              <a:buNone/>
            </a:pPr>
            <a:endParaRPr lang="it-IT" sz="2000" dirty="0" smtClean="0">
              <a:latin typeface="Open Sans"/>
            </a:endParaRPr>
          </a:p>
          <a:p>
            <a:pPr marL="357188" indent="-357188">
              <a:buFont typeface="Wingdings" pitchFamily="2" charset="2"/>
              <a:buChar char="§"/>
            </a:pPr>
            <a:r>
              <a:rPr lang="it-IT" sz="2000" dirty="0" smtClean="0">
                <a:latin typeface="Open Sans"/>
              </a:rPr>
              <a:t>Tutta la serie delle norme ISO 10000, in particolare quelle sulla “</a:t>
            </a:r>
            <a:r>
              <a:rPr lang="it-IT" sz="2000" dirty="0" err="1" smtClean="0">
                <a:latin typeface="Open Sans"/>
              </a:rPr>
              <a:t>customer</a:t>
            </a:r>
            <a:r>
              <a:rPr lang="it-IT" sz="2000" dirty="0" smtClean="0">
                <a:latin typeface="Open Sans"/>
              </a:rPr>
              <a:t> </a:t>
            </a:r>
            <a:r>
              <a:rPr lang="it-IT" sz="2000" dirty="0" err="1" smtClean="0">
                <a:latin typeface="Open Sans"/>
              </a:rPr>
              <a:t>satisfaction</a:t>
            </a:r>
            <a:r>
              <a:rPr lang="it-IT" sz="2000" dirty="0" smtClean="0">
                <a:latin typeface="Open Sans"/>
              </a:rPr>
              <a:t>”;</a:t>
            </a:r>
          </a:p>
          <a:p>
            <a:pPr marL="0" indent="0">
              <a:buNone/>
            </a:pPr>
            <a:endParaRPr lang="it-IT" sz="2000" dirty="0" smtClean="0">
              <a:latin typeface="Open Sans"/>
            </a:endParaRPr>
          </a:p>
          <a:p>
            <a:pPr marL="357188" indent="-357188">
              <a:buFont typeface="Wingdings" pitchFamily="2" charset="2"/>
              <a:buChar char="§"/>
            </a:pPr>
            <a:r>
              <a:rPr lang="it-IT" sz="2000" dirty="0" smtClean="0">
                <a:latin typeface="Open Sans"/>
              </a:rPr>
              <a:t>UNI ISO 31000:2010 “Gestione del rischio – Principi e linee guida”.</a:t>
            </a:r>
            <a:endParaRPr lang="it-IT" sz="2000" dirty="0">
              <a:latin typeface="Open Sans"/>
            </a:endParaRPr>
          </a:p>
          <a:p>
            <a:endParaRPr lang="it-IT" sz="36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243976" y="6309320"/>
            <a:ext cx="432048" cy="360040"/>
          </a:xfrm>
        </p:spPr>
        <p:txBody>
          <a:bodyPr/>
          <a:lstStyle/>
          <a:p>
            <a:pPr>
              <a:defRPr/>
            </a:pPr>
            <a:fld id="{02386D82-9BC6-49DB-A77F-9B6A9045A5D3}" type="slidenum">
              <a:rPr lang="it-IT" smtClean="0"/>
              <a:pPr>
                <a:defRPr/>
              </a:pPr>
              <a:t>11</a:t>
            </a:fld>
            <a:endParaRPr lang="it-IT" dirty="0"/>
          </a:p>
        </p:txBody>
      </p:sp>
      <p:pic>
        <p:nvPicPr>
          <p:cNvPr id="7" name="Slide 1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20000" y="360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3600" dirty="0" smtClean="0">
                <a:latin typeface="Open Sans"/>
                <a:cs typeface="Arial" pitchFamily="34" charset="0"/>
              </a:rPr>
              <a:t>Conclusioni</a:t>
            </a:r>
            <a:endParaRPr lang="it-IT" sz="3600" dirty="0">
              <a:latin typeface="Open Sans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it-IT" sz="1900" dirty="0" smtClean="0">
                <a:latin typeface="Open Sans"/>
              </a:rPr>
              <a:t>Importanza di adottare il </a:t>
            </a:r>
            <a:r>
              <a:rPr lang="it-IT" sz="1900" b="1" dirty="0" err="1" smtClean="0">
                <a:latin typeface="Open Sans"/>
              </a:rPr>
              <a:t>risk</a:t>
            </a:r>
            <a:r>
              <a:rPr lang="it-IT" sz="1900" b="1" dirty="0" smtClean="0">
                <a:latin typeface="Open Sans"/>
              </a:rPr>
              <a:t> </a:t>
            </a:r>
            <a:r>
              <a:rPr lang="it-IT" sz="1900" b="1" dirty="0" err="1" smtClean="0">
                <a:latin typeface="Open Sans"/>
              </a:rPr>
              <a:t>based</a:t>
            </a:r>
            <a:r>
              <a:rPr lang="it-IT" sz="1900" b="1" dirty="0" smtClean="0">
                <a:latin typeface="Open Sans"/>
              </a:rPr>
              <a:t> </a:t>
            </a:r>
            <a:r>
              <a:rPr lang="it-IT" sz="1900" b="1" dirty="0" err="1" smtClean="0">
                <a:latin typeface="Open Sans"/>
              </a:rPr>
              <a:t>thinking</a:t>
            </a:r>
            <a:r>
              <a:rPr lang="it-IT" sz="1900" b="1" dirty="0" smtClean="0">
                <a:latin typeface="Open Sans"/>
              </a:rPr>
              <a:t> </a:t>
            </a:r>
            <a:r>
              <a:rPr lang="it-IT" sz="1900" dirty="0" smtClean="0">
                <a:latin typeface="Open Sans"/>
              </a:rPr>
              <a:t>per stabilire una cultura di prevenzione e di miglioramento ed assicurare la costante qualità dei beni e servizi accrescendo la fiducia e la soddisfazione dei clienti.</a:t>
            </a:r>
          </a:p>
          <a:p>
            <a:pPr marL="0" indent="0">
              <a:spcBef>
                <a:spcPts val="0"/>
              </a:spcBef>
              <a:buNone/>
            </a:pPr>
            <a:endParaRPr lang="it-IT" sz="1900" dirty="0" smtClean="0">
              <a:latin typeface="Open Sans"/>
            </a:endParaRPr>
          </a:p>
          <a:p>
            <a:pPr marL="514350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it-IT" sz="1900" dirty="0" smtClean="0">
                <a:latin typeface="Open Sans"/>
              </a:rPr>
              <a:t>Maggior </a:t>
            </a:r>
            <a:r>
              <a:rPr lang="it-IT" sz="1900" b="1" dirty="0" smtClean="0">
                <a:latin typeface="Open Sans"/>
              </a:rPr>
              <a:t>flessibilità</a:t>
            </a:r>
            <a:r>
              <a:rPr lang="it-IT" sz="1900" dirty="0" smtClean="0">
                <a:latin typeface="Open Sans"/>
              </a:rPr>
              <a:t> del sistema di gestione per agevolare la sua implementazione anche nelle PMI e nel settore dei servizi.</a:t>
            </a:r>
          </a:p>
          <a:p>
            <a:pPr marL="0" indent="0">
              <a:spcBef>
                <a:spcPts val="0"/>
              </a:spcBef>
              <a:buNone/>
            </a:pPr>
            <a:endParaRPr lang="it-IT" sz="1900" dirty="0" smtClean="0">
              <a:latin typeface="Open Sans"/>
            </a:endParaRPr>
          </a:p>
          <a:p>
            <a:pPr marL="514350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it-IT" sz="1900" b="1" dirty="0" smtClean="0">
                <a:latin typeface="Open Sans"/>
              </a:rPr>
              <a:t>Approccio prestazionale</a:t>
            </a:r>
            <a:r>
              <a:rPr lang="it-IT" sz="1900" dirty="0" smtClean="0">
                <a:latin typeface="Open Sans"/>
              </a:rPr>
              <a:t> dello standard al fine di percepirlo non più come mero adempimento burocratico, ma parte integrante delle strategie e degli obiettivi aziendali.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it-IT" sz="1900" dirty="0" smtClean="0">
              <a:latin typeface="Candara" panose="020E0502030303020204" pitchFamily="34" charset="0"/>
            </a:endParaRPr>
          </a:p>
          <a:p>
            <a:pPr marL="514350" indent="-514350">
              <a:spcBef>
                <a:spcPts val="0"/>
              </a:spcBef>
              <a:buNone/>
            </a:pPr>
            <a:endParaRPr lang="it-IT" sz="1900" dirty="0" smtClean="0">
              <a:latin typeface="Candara" panose="020E0502030303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it-IT" sz="2800" b="1" dirty="0" smtClean="0"/>
          </a:p>
          <a:p>
            <a:pPr marL="0" indent="0">
              <a:spcBef>
                <a:spcPts val="0"/>
              </a:spcBef>
              <a:buNone/>
            </a:pPr>
            <a:endParaRPr lang="it-IT" sz="2800" b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86D82-9BC6-49DB-A77F-9B6A9045A5D3}" type="slidenum">
              <a:rPr lang="it-IT" smtClean="0"/>
              <a:pPr>
                <a:defRPr/>
              </a:pPr>
              <a:t>12</a:t>
            </a:fld>
            <a:endParaRPr lang="it-IT" dirty="0"/>
          </a:p>
        </p:txBody>
      </p:sp>
      <p:pic>
        <p:nvPicPr>
          <p:cNvPr id="4" name="Slide 12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20000" y="360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2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4000" dirty="0" smtClean="0">
                <a:latin typeface="Open Sans"/>
                <a:ea typeface="Roboto Condensed" panose="02000000000000000000" pitchFamily="2" charset="0"/>
                <a:cs typeface="Arial" pitchFamily="34" charset="0"/>
              </a:rPr>
              <a:t>Riferimenti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</a:pPr>
            <a:r>
              <a:rPr lang="lv-LV" sz="2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Certi W ® </a:t>
            </a:r>
          </a:p>
          <a:p>
            <a:pPr marL="0" indent="0">
              <a:buNone/>
            </a:pPr>
            <a:r>
              <a:rPr lang="lv-LV" sz="2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Krišjāņa Valdemāra iela 149-602</a:t>
            </a:r>
          </a:p>
          <a:p>
            <a:pPr marL="0" indent="0">
              <a:buNone/>
            </a:pPr>
            <a:r>
              <a:rPr lang="lv-LV" sz="2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V-1013 Rīga - Latvia</a:t>
            </a:r>
          </a:p>
          <a:p>
            <a:pPr marL="0" indent="0">
              <a:buNone/>
            </a:pPr>
            <a:r>
              <a:rPr lang="lv-LV" sz="2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marL="0" indent="0">
              <a:buNone/>
            </a:pPr>
            <a:r>
              <a:rPr lang="lv-LV" sz="2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Mail </a:t>
            </a:r>
            <a:r>
              <a:rPr lang="lv-LV" sz="2400" dirty="0" smtClean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baltic@certiw.com</a:t>
            </a:r>
            <a:endParaRPr lang="it-IT" sz="2400" dirty="0" smtClean="0"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it-IT" sz="2400" dirty="0" smtClean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Sito internet: </a:t>
            </a:r>
            <a:r>
              <a:rPr lang="it-IT" sz="2400" dirty="0" smtClean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www.certiw.com</a:t>
            </a:r>
            <a:endParaRPr lang="it-IT" sz="2400" dirty="0" smtClean="0"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it-IT" sz="2400" dirty="0"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2400" b="1" dirty="0" smtClean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Ringraziamenti:</a:t>
            </a:r>
          </a:p>
          <a:p>
            <a:pPr marL="808038" lvl="1" indent="-3508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 smtClean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Audit In </a:t>
            </a:r>
            <a:r>
              <a:rPr lang="it-IT" sz="2400" dirty="0" err="1" smtClean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Italy</a:t>
            </a:r>
            <a:r>
              <a:rPr lang="it-IT" sz="2400" dirty="0" smtClean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S.r.l. </a:t>
            </a:r>
          </a:p>
          <a:p>
            <a:pPr marL="808038" lvl="1" indent="-350838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it-IT" sz="2400" dirty="0"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-4572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1900" dirty="0" smtClean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Realizzazione grafica a cura di </a:t>
            </a:r>
            <a:r>
              <a:rPr lang="it-IT" sz="1900" dirty="0" err="1" smtClean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Gierre</a:t>
            </a:r>
            <a:r>
              <a:rPr lang="it-IT" sz="1900" dirty="0" smtClean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900" dirty="0" err="1" smtClean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Print</a:t>
            </a:r>
            <a:r>
              <a:rPr lang="it-IT" sz="1900" dirty="0" smtClean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Service Milano</a:t>
            </a:r>
          </a:p>
          <a:p>
            <a:pPr marL="457200" lvl="1" indent="-4572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it-IT" sz="2400" dirty="0" smtClean="0"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it-IT" sz="2400" dirty="0" smtClean="0"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1" indent="11113">
              <a:spcBef>
                <a:spcPts val="0"/>
              </a:spcBef>
              <a:buNone/>
            </a:pPr>
            <a:endParaRPr lang="it-IT" sz="2400" dirty="0"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1" indent="11113">
              <a:spcBef>
                <a:spcPts val="0"/>
              </a:spcBef>
              <a:buNone/>
            </a:pPr>
            <a:endParaRPr lang="it-IT" sz="1500" dirty="0" smtClean="0"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1" indent="11113">
              <a:spcBef>
                <a:spcPts val="0"/>
              </a:spcBef>
              <a:buNone/>
            </a:pPr>
            <a:r>
              <a:rPr lang="it-IT" sz="1500" dirty="0" smtClean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Copyright: esclusivo dell’autore, materiale non riproducibile</a:t>
            </a:r>
            <a:endParaRPr lang="it-IT" sz="1500" dirty="0"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2447B-6115-4AD0-8673-0D4243C19352}" type="slidenum">
              <a:rPr lang="it-IT"/>
              <a:pPr>
                <a:defRPr/>
              </a:pPr>
              <a:t>13</a:t>
            </a:fld>
            <a:endParaRPr lang="it-IT"/>
          </a:p>
        </p:txBody>
      </p:sp>
      <p:pic>
        <p:nvPicPr>
          <p:cNvPr id="2" name="Slide finale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20000" y="360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6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3600" dirty="0" smtClean="0">
                <a:latin typeface="Open Sans"/>
                <a:cs typeface="Arial" pitchFamily="34" charset="0"/>
              </a:rPr>
              <a:t>Benvenuti ed obiettivi del </a:t>
            </a:r>
            <a:r>
              <a:rPr lang="it-IT" sz="3600" dirty="0" err="1" smtClean="0">
                <a:latin typeface="Open Sans"/>
                <a:cs typeface="Arial" pitchFamily="34" charset="0"/>
              </a:rPr>
              <a:t>webinar</a:t>
            </a:r>
            <a:endParaRPr lang="it-IT" sz="3600" dirty="0" smtClean="0">
              <a:latin typeface="Open Sans"/>
              <a:cs typeface="Arial" pitchFamily="34" charset="0"/>
            </a:endParaRPr>
          </a:p>
        </p:txBody>
      </p:sp>
      <p:sp>
        <p:nvSpPr>
          <p:cNvPr id="3075" name="Segnaposto contenuto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248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000" dirty="0">
                <a:latin typeface="Open Sans"/>
              </a:rPr>
              <a:t>Il </a:t>
            </a:r>
            <a:r>
              <a:rPr lang="it-IT" sz="2000" dirty="0" err="1">
                <a:latin typeface="Open Sans"/>
              </a:rPr>
              <a:t>webinar</a:t>
            </a:r>
            <a:r>
              <a:rPr lang="it-IT" sz="2000" dirty="0">
                <a:latin typeface="Open Sans"/>
              </a:rPr>
              <a:t> si pone come obiettivo quello di presentare </a:t>
            </a:r>
            <a:r>
              <a:rPr lang="it-IT" sz="2000" dirty="0" smtClean="0">
                <a:latin typeface="Open Sans"/>
              </a:rPr>
              <a:t>in maniera semplice e sintetica le principali novità </a:t>
            </a:r>
            <a:r>
              <a:rPr lang="it-IT" sz="2000" dirty="0">
                <a:latin typeface="Open Sans"/>
              </a:rPr>
              <a:t>che saranno introdotte nella nuova versione della ISO </a:t>
            </a:r>
            <a:r>
              <a:rPr lang="it-IT" sz="2000" dirty="0" smtClean="0">
                <a:latin typeface="Open Sans"/>
              </a:rPr>
              <a:t>9001 allo </a:t>
            </a:r>
            <a:r>
              <a:rPr lang="it-IT" sz="2000" dirty="0">
                <a:latin typeface="Open Sans"/>
              </a:rPr>
              <a:t>scopo di </a:t>
            </a:r>
            <a:r>
              <a:rPr lang="it-IT" sz="2000" dirty="0" smtClean="0">
                <a:latin typeface="Open Sans"/>
              </a:rPr>
              <a:t>consentire a tutte le figure coinvolte nella gestione per la qualità di iniziare a valutarne </a:t>
            </a:r>
            <a:r>
              <a:rPr lang="it-IT" sz="2000" dirty="0">
                <a:latin typeface="Open Sans"/>
              </a:rPr>
              <a:t>gli aspetti applicativi ed i possibili </a:t>
            </a:r>
            <a:r>
              <a:rPr lang="it-IT" sz="2000" dirty="0" smtClean="0">
                <a:latin typeface="Open Sans"/>
              </a:rPr>
              <a:t>impatti.</a:t>
            </a:r>
            <a:endParaRPr lang="it-IT" sz="2000" dirty="0">
              <a:latin typeface="Open Sans"/>
              <a:cs typeface="Arial" pitchFamily="34" charset="0"/>
            </a:endParaRPr>
          </a:p>
          <a:p>
            <a:pPr marL="0" indent="0">
              <a:buNone/>
            </a:pPr>
            <a:endParaRPr lang="it-IT" sz="2000" u="sng" dirty="0" smtClean="0">
              <a:latin typeface="Open Sans"/>
              <a:cs typeface="Arial" pitchFamily="34" charset="0"/>
            </a:endParaRPr>
          </a:p>
          <a:p>
            <a:pPr marL="0" indent="0">
              <a:buNone/>
            </a:pPr>
            <a:r>
              <a:rPr lang="it-IT" sz="1700" b="1" dirty="0">
                <a:latin typeface="Open Sans"/>
              </a:rPr>
              <a:t>Attenzione</a:t>
            </a:r>
            <a:r>
              <a:rPr lang="it-IT" sz="1700" dirty="0">
                <a:latin typeface="Open Sans"/>
              </a:rPr>
              <a:t>: si tratta di una norma in bozza la cui versione finale potrebbe essere diversa. Bisognerà attendere le votazioni dei comitati tecnici. Attualmente, infatti, il gruppo di lavoro incaricato (</a:t>
            </a:r>
            <a:r>
              <a:rPr lang="it-IT" sz="1700" dirty="0" smtClean="0">
                <a:latin typeface="Open Sans"/>
              </a:rPr>
              <a:t>WG24) </a:t>
            </a:r>
            <a:r>
              <a:rPr lang="it-IT" sz="1700" dirty="0">
                <a:latin typeface="Open Sans"/>
              </a:rPr>
              <a:t>sta lavorando sul </a:t>
            </a:r>
            <a:r>
              <a:rPr lang="it-IT" sz="1700" dirty="0" err="1">
                <a:latin typeface="Open Sans"/>
              </a:rPr>
              <a:t>Committee</a:t>
            </a:r>
            <a:r>
              <a:rPr lang="it-IT" sz="1700" dirty="0">
                <a:latin typeface="Open Sans"/>
              </a:rPr>
              <a:t> </a:t>
            </a:r>
            <a:r>
              <a:rPr lang="it-IT" sz="1700" dirty="0" err="1">
                <a:latin typeface="Open Sans"/>
              </a:rPr>
              <a:t>Draft</a:t>
            </a:r>
            <a:r>
              <a:rPr lang="it-IT" sz="1700" dirty="0">
                <a:latin typeface="Open Sans"/>
              </a:rPr>
              <a:t> (CD). Seguirà il </a:t>
            </a:r>
            <a:r>
              <a:rPr lang="it-IT" sz="1700" dirty="0" err="1">
                <a:latin typeface="Open Sans"/>
              </a:rPr>
              <a:t>Draft</a:t>
            </a:r>
            <a:r>
              <a:rPr lang="it-IT" sz="1700" dirty="0">
                <a:latin typeface="Open Sans"/>
              </a:rPr>
              <a:t> International Standard (DIS), il </a:t>
            </a:r>
            <a:r>
              <a:rPr lang="it-IT" sz="1700" dirty="0" err="1">
                <a:latin typeface="Open Sans"/>
              </a:rPr>
              <a:t>Final</a:t>
            </a:r>
            <a:r>
              <a:rPr lang="it-IT" sz="1700" dirty="0">
                <a:latin typeface="Open Sans"/>
              </a:rPr>
              <a:t> </a:t>
            </a:r>
            <a:r>
              <a:rPr lang="it-IT" sz="1700" dirty="0" err="1">
                <a:latin typeface="Open Sans"/>
              </a:rPr>
              <a:t>Draft</a:t>
            </a:r>
            <a:r>
              <a:rPr lang="it-IT" sz="1700" dirty="0">
                <a:latin typeface="Open Sans"/>
              </a:rPr>
              <a:t> International Standard (FDIS)  per terminare con l’International Standard (IS) la cui pubblicazione è prevista per </a:t>
            </a:r>
            <a:r>
              <a:rPr lang="it-IT" sz="1700" dirty="0" smtClean="0">
                <a:latin typeface="Open Sans"/>
              </a:rPr>
              <a:t>settembre </a:t>
            </a:r>
            <a:r>
              <a:rPr lang="it-IT" sz="1700" dirty="0">
                <a:latin typeface="Open Sans"/>
              </a:rPr>
              <a:t>2015. </a:t>
            </a:r>
          </a:p>
          <a:p>
            <a:pPr marL="0" indent="0">
              <a:buNone/>
            </a:pPr>
            <a:endParaRPr lang="it-IT" sz="2400" dirty="0">
              <a:latin typeface="Open Sans"/>
              <a:cs typeface="Arial" pitchFamily="34" charset="0"/>
            </a:endParaRPr>
          </a:p>
          <a:p>
            <a:pPr marL="0" indent="0">
              <a:buNone/>
            </a:pPr>
            <a:r>
              <a:rPr lang="it-IT" sz="1800" i="1" dirty="0">
                <a:latin typeface="Open Sans"/>
              </a:rPr>
              <a:t>Fonte: </a:t>
            </a:r>
            <a:r>
              <a:rPr lang="it-IT" sz="1800" i="1" dirty="0" smtClean="0">
                <a:latin typeface="Open Sans"/>
              </a:rPr>
              <a:t>UNI e ISO </a:t>
            </a:r>
            <a:endParaRPr lang="it-IT" sz="1800" i="1" dirty="0">
              <a:latin typeface="Open San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23256" cy="365125"/>
          </a:xfrm>
        </p:spPr>
        <p:txBody>
          <a:bodyPr/>
          <a:lstStyle/>
          <a:p>
            <a:pPr>
              <a:defRPr/>
            </a:pPr>
            <a:fld id="{1B0E401F-8213-48DC-BE17-8292EBB4CA50}" type="slidenum">
              <a:rPr lang="it-IT"/>
              <a:pPr>
                <a:defRPr/>
              </a:pPr>
              <a:t>2</a:t>
            </a:fld>
            <a:endParaRPr lang="it-IT" dirty="0"/>
          </a:p>
        </p:txBody>
      </p:sp>
      <p:pic>
        <p:nvPicPr>
          <p:cNvPr id="2" name="Slide 2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20000" y="360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7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pPr algn="l"/>
            <a:r>
              <a:rPr lang="it-IT" sz="3600" dirty="0" smtClean="0">
                <a:latin typeface="Open Sans"/>
                <a:cs typeface="Arial" pitchFamily="34" charset="0"/>
              </a:rPr>
              <a:t/>
            </a:r>
            <a:br>
              <a:rPr lang="it-IT" sz="3600" dirty="0" smtClean="0">
                <a:latin typeface="Open Sans"/>
                <a:cs typeface="Arial" pitchFamily="34" charset="0"/>
              </a:rPr>
            </a:br>
            <a:r>
              <a:rPr lang="it-IT" sz="3600" dirty="0" smtClean="0">
                <a:latin typeface="Open Sans"/>
                <a:cs typeface="Arial" pitchFamily="34" charset="0"/>
              </a:rPr>
              <a:t>Contesto: perché una nuova revisione</a:t>
            </a:r>
            <a:endParaRPr lang="it-IT" sz="3600" dirty="0">
              <a:latin typeface="Open Sans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2048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it-IT" sz="2000" dirty="0">
                <a:latin typeface="Open Sans"/>
              </a:rPr>
              <a:t>Norma ISO nata nel 1987 e revisionata tre </a:t>
            </a:r>
            <a:r>
              <a:rPr lang="it-IT" sz="2000" dirty="0" smtClean="0">
                <a:latin typeface="Open Sans"/>
              </a:rPr>
              <a:t>volte: </a:t>
            </a:r>
            <a:r>
              <a:rPr lang="it-IT" sz="2000" dirty="0">
                <a:latin typeface="Open Sans"/>
              </a:rPr>
              <a:t>nel 1994, nel 2000 e nel 2008</a:t>
            </a:r>
            <a:r>
              <a:rPr lang="it-IT" sz="2000" dirty="0" smtClean="0">
                <a:latin typeface="Open Sans"/>
              </a:rPr>
              <a:t>.</a:t>
            </a:r>
            <a:endParaRPr lang="it-IT" sz="2000" dirty="0">
              <a:latin typeface="Open Sans"/>
            </a:endParaRPr>
          </a:p>
          <a:p>
            <a:pPr>
              <a:buFont typeface="Wingdings" pitchFamily="2" charset="2"/>
              <a:buChar char="§"/>
            </a:pPr>
            <a:r>
              <a:rPr lang="it-IT" sz="2000" dirty="0" smtClean="0">
                <a:latin typeface="Open Sans"/>
              </a:rPr>
              <a:t>È </a:t>
            </a:r>
            <a:r>
              <a:rPr lang="it-IT" sz="2000" dirty="0">
                <a:latin typeface="Open Sans"/>
              </a:rPr>
              <a:t>uno standard già adottato da circa 83.000 aziende e quasi 128.000 siti produttivi (uffici, stabilimenti, ecc.) </a:t>
            </a:r>
            <a:r>
              <a:rPr lang="it-IT" sz="2000" dirty="0" smtClean="0">
                <a:latin typeface="Open Sans"/>
              </a:rPr>
              <a:t>ed </a:t>
            </a:r>
            <a:r>
              <a:rPr lang="it-IT" sz="2000" dirty="0">
                <a:latin typeface="Open Sans"/>
              </a:rPr>
              <a:t>oggi vuole essere </a:t>
            </a:r>
            <a:r>
              <a:rPr lang="it-IT" sz="2000" dirty="0" smtClean="0">
                <a:latin typeface="Open Sans"/>
              </a:rPr>
              <a:t>ripensato per:</a:t>
            </a:r>
          </a:p>
          <a:p>
            <a:pPr marL="715963" indent="-265113">
              <a:buFontTx/>
              <a:buChar char="-"/>
            </a:pPr>
            <a:r>
              <a:rPr lang="it-IT" sz="2000" dirty="0">
                <a:latin typeface="Open Sans"/>
              </a:rPr>
              <a:t>t</a:t>
            </a:r>
            <a:r>
              <a:rPr lang="it-IT" sz="2000" dirty="0" smtClean="0">
                <a:latin typeface="Open Sans"/>
              </a:rPr>
              <a:t>enere conto dei cambiamenti intervenuti nelle prassi dei sistemi di gestione qualità e nelle tecnologie e fornire un solido corpo di requisiti per i prossimi anni;</a:t>
            </a:r>
          </a:p>
          <a:p>
            <a:pPr marL="715963" indent="-265113">
              <a:buFontTx/>
              <a:buChar char="-"/>
            </a:pPr>
            <a:r>
              <a:rPr lang="it-IT" sz="2000" dirty="0">
                <a:latin typeface="Open Sans"/>
              </a:rPr>
              <a:t>a</a:t>
            </a:r>
            <a:r>
              <a:rPr lang="it-IT" sz="2000" dirty="0" smtClean="0">
                <a:latin typeface="Open Sans"/>
              </a:rPr>
              <a:t>ssicurare che i requisiti della norma  riflettano i cambiamenti del contesto sempre più complesso e dinamico in cui l’organizzazione opera;</a:t>
            </a:r>
          </a:p>
          <a:p>
            <a:pPr marL="715963" indent="-265113">
              <a:buFontTx/>
              <a:buChar char="-"/>
            </a:pPr>
            <a:r>
              <a:rPr lang="it-IT" sz="2000" dirty="0">
                <a:latin typeface="Open Sans"/>
              </a:rPr>
              <a:t>r</a:t>
            </a:r>
            <a:r>
              <a:rPr lang="it-IT" sz="2000" dirty="0" smtClean="0">
                <a:latin typeface="Open Sans"/>
              </a:rPr>
              <a:t>enderla </a:t>
            </a:r>
            <a:r>
              <a:rPr lang="it-IT" sz="2000" dirty="0">
                <a:latin typeface="Open Sans"/>
              </a:rPr>
              <a:t>facilmente comprensibile ed applicabile da parte di tutte le organizzazioni  operanti in tutti i settori</a:t>
            </a:r>
            <a:r>
              <a:rPr lang="it-IT" sz="2000" dirty="0" smtClean="0">
                <a:latin typeface="Open Sans"/>
              </a:rPr>
              <a:t>.</a:t>
            </a:r>
            <a:endParaRPr lang="it-IT" sz="2000" dirty="0">
              <a:latin typeface="Open Sans"/>
            </a:endParaRPr>
          </a:p>
          <a:p>
            <a:pPr marL="0" indent="0">
              <a:buNone/>
            </a:pPr>
            <a:r>
              <a:rPr lang="it-IT" sz="1400" i="1" dirty="0">
                <a:latin typeface="Open Sans"/>
              </a:rPr>
              <a:t>Fonte: </a:t>
            </a:r>
            <a:r>
              <a:rPr lang="it-IT" sz="1400" i="1" dirty="0" err="1" smtClean="0">
                <a:latin typeface="Open Sans"/>
              </a:rPr>
              <a:t>Accredia</a:t>
            </a:r>
            <a:r>
              <a:rPr lang="it-IT" sz="1400" i="1" dirty="0" smtClean="0">
                <a:latin typeface="Open Sans"/>
              </a:rPr>
              <a:t> «Osservatorio 2/2013»</a:t>
            </a:r>
            <a:endParaRPr lang="it-IT" sz="1400" i="1" dirty="0">
              <a:latin typeface="Open Sans"/>
            </a:endParaRPr>
          </a:p>
          <a:p>
            <a:endParaRPr lang="it-IT" sz="1800" dirty="0">
              <a:latin typeface="Candara" panose="020E0502030303020204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86D82-9BC6-49DB-A77F-9B6A9045A5D3}" type="slidenum">
              <a:rPr lang="it-IT" smtClean="0"/>
              <a:pPr>
                <a:defRPr/>
              </a:pPr>
              <a:t>3</a:t>
            </a:fld>
            <a:endParaRPr lang="it-IT" dirty="0"/>
          </a:p>
        </p:txBody>
      </p:sp>
      <p:pic>
        <p:nvPicPr>
          <p:cNvPr id="4" name="Slide 3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20000" y="360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1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2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it-IT" sz="4000" dirty="0">
                <a:latin typeface="Open Sans"/>
              </a:rPr>
              <a:t>Le principali </a:t>
            </a:r>
            <a:r>
              <a:rPr lang="it-IT" sz="4000" dirty="0" smtClean="0">
                <a:latin typeface="Open Sans"/>
              </a:rPr>
              <a:t>novità (1)</a:t>
            </a:r>
            <a:r>
              <a:rPr lang="it-IT" dirty="0" smtClean="0">
                <a:latin typeface="Open Sans"/>
              </a:rPr>
              <a:t/>
            </a:r>
            <a:br>
              <a:rPr lang="it-IT" dirty="0" smtClean="0">
                <a:latin typeface="Open Sans"/>
              </a:rPr>
            </a:br>
            <a:r>
              <a:rPr lang="it-IT" sz="3200" dirty="0" smtClean="0">
                <a:latin typeface="Open Sans"/>
              </a:rPr>
              <a:t> </a:t>
            </a:r>
            <a:endParaRPr lang="it-IT" sz="3200" dirty="0">
              <a:latin typeface="Open San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9580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1800" b="1" i="1" dirty="0" smtClean="0">
              <a:latin typeface="Open Sans"/>
              <a:cs typeface="Arial" pitchFamily="34" charset="0"/>
            </a:endParaRPr>
          </a:p>
          <a:p>
            <a:pPr marL="0" indent="0">
              <a:buNone/>
            </a:pPr>
            <a:r>
              <a:rPr lang="it-IT" sz="2000" b="1" i="1" dirty="0" smtClean="0">
                <a:latin typeface="Open Sans"/>
                <a:cs typeface="Arial" pitchFamily="34" charset="0"/>
              </a:rPr>
              <a:t>High </a:t>
            </a:r>
            <a:r>
              <a:rPr lang="it-IT" sz="2000" b="1" i="1" dirty="0">
                <a:latin typeface="Open Sans"/>
                <a:cs typeface="Arial" pitchFamily="34" charset="0"/>
              </a:rPr>
              <a:t>L</a:t>
            </a:r>
            <a:r>
              <a:rPr lang="it-IT" sz="2000" b="1" i="1" dirty="0" smtClean="0">
                <a:latin typeface="Open Sans"/>
                <a:cs typeface="Arial" pitchFamily="34" charset="0"/>
              </a:rPr>
              <a:t>evel </a:t>
            </a:r>
            <a:r>
              <a:rPr lang="it-IT" sz="2000" b="1" i="1" dirty="0" err="1" smtClean="0">
                <a:latin typeface="Open Sans"/>
                <a:cs typeface="Arial" pitchFamily="34" charset="0"/>
              </a:rPr>
              <a:t>Structure</a:t>
            </a:r>
            <a:endParaRPr lang="it-IT" sz="2000" b="1" i="1" dirty="0" smtClean="0">
              <a:latin typeface="Open Sans"/>
              <a:cs typeface="Arial" pitchFamily="34" charset="0"/>
            </a:endParaRPr>
          </a:p>
          <a:p>
            <a:pPr marL="0" indent="0">
              <a:buNone/>
            </a:pPr>
            <a:endParaRPr lang="it-IT" sz="2000" dirty="0">
              <a:latin typeface="Open Sans"/>
            </a:endParaRPr>
          </a:p>
          <a:p>
            <a:pPr marL="0" indent="0">
              <a:buNone/>
            </a:pPr>
            <a:r>
              <a:rPr lang="it-IT" sz="2000" dirty="0" smtClean="0">
                <a:latin typeface="Open Sans"/>
              </a:rPr>
              <a:t>La </a:t>
            </a:r>
            <a:r>
              <a:rPr lang="it-IT" sz="2000" dirty="0">
                <a:latin typeface="Open Sans"/>
              </a:rPr>
              <a:t>prima novità è che il testo della norma sarà scritto utilizzando l’</a:t>
            </a:r>
            <a:r>
              <a:rPr lang="it-IT" sz="2000" dirty="0" err="1">
                <a:latin typeface="Open Sans"/>
              </a:rPr>
              <a:t>Annex</a:t>
            </a:r>
            <a:r>
              <a:rPr lang="it-IT" sz="2000" dirty="0">
                <a:latin typeface="Open Sans"/>
              </a:rPr>
              <a:t> SL “</a:t>
            </a:r>
            <a:r>
              <a:rPr lang="it-IT" sz="2000" i="1" dirty="0" err="1">
                <a:latin typeface="Open Sans"/>
              </a:rPr>
              <a:t>Proposals</a:t>
            </a:r>
            <a:r>
              <a:rPr lang="it-IT" sz="2000" i="1" dirty="0">
                <a:latin typeface="Open Sans"/>
              </a:rPr>
              <a:t> for management </a:t>
            </a:r>
            <a:r>
              <a:rPr lang="it-IT" sz="2000" i="1" dirty="0" err="1">
                <a:latin typeface="Open Sans"/>
              </a:rPr>
              <a:t>system</a:t>
            </a:r>
            <a:r>
              <a:rPr lang="it-IT" sz="2000" i="1" dirty="0">
                <a:latin typeface="Open Sans"/>
              </a:rPr>
              <a:t> </a:t>
            </a:r>
            <a:r>
              <a:rPr lang="it-IT" sz="2000" i="1" dirty="0" err="1">
                <a:latin typeface="Open Sans"/>
              </a:rPr>
              <a:t>standards</a:t>
            </a:r>
            <a:r>
              <a:rPr lang="it-IT" sz="2000" dirty="0">
                <a:latin typeface="Open Sans"/>
              </a:rPr>
              <a:t>”, un documento pubblicato nel 2012 (riferimento Guide Line 83, sviluppata dal </a:t>
            </a:r>
            <a:r>
              <a:rPr lang="en-US" sz="2000" dirty="0">
                <a:latin typeface="Open Sans"/>
              </a:rPr>
              <a:t>Joint Technical Coordination Group - JTCG dell’ ISO</a:t>
            </a:r>
            <a:r>
              <a:rPr lang="it-IT" sz="2000" dirty="0">
                <a:latin typeface="Open Sans"/>
              </a:rPr>
              <a:t>) con l'obiettivo di allineare tutte le norme dei sistemi di gestione ad una medesima organizzazione dei contenuti, al fine di rendere sempre più concreta l’integrabilità concettuale degli schemi.</a:t>
            </a:r>
          </a:p>
          <a:p>
            <a:pPr marL="0" indent="0">
              <a:buNone/>
            </a:pPr>
            <a:r>
              <a:rPr lang="it-IT" sz="2000" dirty="0">
                <a:latin typeface="Open Sans"/>
              </a:rPr>
              <a:t>L’obiettivo sarà quindi quello di fissare dei punti chiave che indichino quali valutazioni effettuare e quale documentazione sviluppare</a:t>
            </a:r>
            <a:r>
              <a:rPr lang="it-IT" sz="2000" dirty="0" smtClean="0">
                <a:latin typeface="Open Sans"/>
              </a:rPr>
              <a:t>.</a:t>
            </a:r>
            <a:endParaRPr lang="it-IT" sz="2000" dirty="0">
              <a:latin typeface="Open Sans"/>
            </a:endParaRPr>
          </a:p>
          <a:p>
            <a:pPr marL="0" indent="0">
              <a:buNone/>
            </a:pPr>
            <a:endParaRPr lang="it-IT" sz="1400" i="1" dirty="0" smtClean="0">
              <a:latin typeface="Open Sans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243976" y="6309320"/>
            <a:ext cx="432048" cy="360040"/>
          </a:xfrm>
        </p:spPr>
        <p:txBody>
          <a:bodyPr/>
          <a:lstStyle/>
          <a:p>
            <a:pPr>
              <a:defRPr/>
            </a:pPr>
            <a:fld id="{02386D82-9BC6-49DB-A77F-9B6A9045A5D3}" type="slidenum">
              <a:rPr lang="it-IT" smtClean="0"/>
              <a:pPr>
                <a:defRPr/>
              </a:pPr>
              <a:t>4</a:t>
            </a:fld>
            <a:endParaRPr lang="it-IT" dirty="0"/>
          </a:p>
        </p:txBody>
      </p:sp>
      <p:pic>
        <p:nvPicPr>
          <p:cNvPr id="4" name="Slide 4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20000" y="360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9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it-IT" sz="4000" dirty="0">
                <a:latin typeface="Open Sans"/>
              </a:rPr>
              <a:t>Le principali </a:t>
            </a:r>
            <a:r>
              <a:rPr lang="it-IT" sz="4000" dirty="0" smtClean="0">
                <a:latin typeface="Open Sans"/>
              </a:rPr>
              <a:t>novità (2)</a:t>
            </a:r>
            <a:r>
              <a:rPr lang="it-IT" dirty="0" smtClean="0">
                <a:latin typeface="Open Sans"/>
              </a:rPr>
              <a:t/>
            </a:r>
            <a:br>
              <a:rPr lang="it-IT" dirty="0" smtClean="0">
                <a:latin typeface="Open Sans"/>
              </a:rPr>
            </a:br>
            <a:r>
              <a:rPr lang="it-IT" sz="3200" dirty="0" smtClean="0">
                <a:latin typeface="Open Sans"/>
              </a:rPr>
              <a:t> </a:t>
            </a:r>
            <a:endParaRPr lang="it-IT" sz="3200" dirty="0">
              <a:latin typeface="Open San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9580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1800" b="1" i="1" dirty="0" smtClean="0">
              <a:latin typeface="Open Sans"/>
              <a:cs typeface="Arial" pitchFamily="34" charset="0"/>
            </a:endParaRPr>
          </a:p>
          <a:p>
            <a:pPr marL="0" indent="0">
              <a:buNone/>
            </a:pPr>
            <a:r>
              <a:rPr lang="it-IT" sz="2400" i="1" dirty="0" smtClean="0">
                <a:latin typeface="Open Sans"/>
              </a:rPr>
              <a:t>I 10 punti della nuova ISO 9001</a:t>
            </a:r>
          </a:p>
          <a:p>
            <a:endParaRPr lang="it-IT" sz="1600" dirty="0">
              <a:latin typeface="Open Sans"/>
            </a:endParaRPr>
          </a:p>
          <a:p>
            <a:pPr marL="0" indent="0">
              <a:buNone/>
            </a:pPr>
            <a:endParaRPr lang="it-IT" sz="1600" dirty="0" smtClean="0">
              <a:latin typeface="Open Sans"/>
            </a:endParaRPr>
          </a:p>
          <a:p>
            <a:endParaRPr lang="it-IT" sz="1600" dirty="0" smtClean="0">
              <a:latin typeface="Open Sans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218085"/>
              </p:ext>
            </p:extLst>
          </p:nvPr>
        </p:nvGraphicFramePr>
        <p:xfrm>
          <a:off x="467544" y="2132856"/>
          <a:ext cx="7992888" cy="35283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6444"/>
                <a:gridCol w="3996444"/>
              </a:tblGrid>
              <a:tr h="1176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1) Scopo e campo di applicazione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Open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6) Pianificazione per il sistema di gestione per la qualità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Open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8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2) Riferimenti </a:t>
                      </a: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normativi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Open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7) Supporto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Open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8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3) Termini e definizioni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Open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8) Attività operative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Open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8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4) Contesto dell’organizzazione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Open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9) Valutazione della prestazione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Open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8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5) Leadership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Open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10) </a:t>
                      </a: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Miglioramento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Open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243976" y="6309320"/>
            <a:ext cx="432048" cy="360040"/>
          </a:xfrm>
        </p:spPr>
        <p:txBody>
          <a:bodyPr/>
          <a:lstStyle/>
          <a:p>
            <a:pPr>
              <a:defRPr/>
            </a:pPr>
            <a:fld id="{02386D82-9BC6-49DB-A77F-9B6A9045A5D3}" type="slidenum">
              <a:rPr lang="it-IT" smtClean="0"/>
              <a:pPr>
                <a:defRPr/>
              </a:pPr>
              <a:t>5</a:t>
            </a:fld>
            <a:endParaRPr lang="it-IT" dirty="0"/>
          </a:p>
        </p:txBody>
      </p:sp>
      <p:pic>
        <p:nvPicPr>
          <p:cNvPr id="4" name="Slide 5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20000" y="360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3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pPr algn="l"/>
            <a:r>
              <a:rPr lang="it-IT" sz="4000" dirty="0">
                <a:latin typeface="Open Sans"/>
              </a:rPr>
              <a:t>Le principali novità </a:t>
            </a:r>
            <a:r>
              <a:rPr lang="it-IT" sz="4000" dirty="0" smtClean="0">
                <a:latin typeface="Open Sans"/>
              </a:rPr>
              <a:t>(</a:t>
            </a:r>
            <a:r>
              <a:rPr lang="it-IT" sz="4000" dirty="0">
                <a:latin typeface="Open Sans"/>
              </a:rPr>
              <a:t>3</a:t>
            </a:r>
            <a:r>
              <a:rPr lang="it-IT" sz="4000" dirty="0" smtClean="0">
                <a:latin typeface="Open Sans"/>
              </a:rPr>
              <a:t>)</a:t>
            </a:r>
            <a:r>
              <a:rPr lang="it-IT" dirty="0">
                <a:latin typeface="Candara" panose="020E0502030303020204" pitchFamily="34" charset="0"/>
              </a:rPr>
              <a:t/>
            </a:r>
            <a:br>
              <a:rPr lang="it-IT" dirty="0">
                <a:latin typeface="Candara" panose="020E0502030303020204" pitchFamily="34" charset="0"/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2000" b="1" i="1" dirty="0" err="1">
                <a:latin typeface="Open Sans"/>
              </a:rPr>
              <a:t>Risk-Based</a:t>
            </a:r>
            <a:r>
              <a:rPr lang="it-IT" sz="2000" b="1" i="1" dirty="0">
                <a:latin typeface="Open Sans"/>
              </a:rPr>
              <a:t> </a:t>
            </a:r>
            <a:r>
              <a:rPr lang="it-IT" sz="2000" b="1" i="1" dirty="0" err="1" smtClean="0">
                <a:latin typeface="Open Sans"/>
              </a:rPr>
              <a:t>Thinking</a:t>
            </a:r>
            <a:endParaRPr lang="it-IT" sz="2000" b="1" i="1" dirty="0" smtClean="0">
              <a:latin typeface="Open Sans"/>
            </a:endParaRPr>
          </a:p>
          <a:p>
            <a:pPr marL="0" indent="0">
              <a:buNone/>
            </a:pPr>
            <a:endParaRPr lang="it-IT" sz="2000" b="1" i="1" dirty="0" smtClean="0">
              <a:latin typeface="Open Sans"/>
            </a:endParaRPr>
          </a:p>
          <a:p>
            <a:pPr marL="0" indent="0">
              <a:buNone/>
            </a:pPr>
            <a:r>
              <a:rPr lang="it-IT" sz="2000" dirty="0" smtClean="0">
                <a:latin typeface="Open Sans"/>
              </a:rPr>
              <a:t>Sarà il motivo </a:t>
            </a:r>
            <a:r>
              <a:rPr lang="it-IT" sz="2000" dirty="0">
                <a:latin typeface="Open Sans"/>
              </a:rPr>
              <a:t>conduttore dell’intera norma, per il raggiungimento degli obiettivi. </a:t>
            </a:r>
            <a:endParaRPr lang="it-IT" sz="2000" dirty="0" smtClean="0">
              <a:latin typeface="Open Sans"/>
            </a:endParaRPr>
          </a:p>
          <a:p>
            <a:pPr marL="0" indent="0">
              <a:buNone/>
            </a:pPr>
            <a:r>
              <a:rPr lang="it-IT" sz="2000" dirty="0" smtClean="0">
                <a:latin typeface="Open Sans"/>
              </a:rPr>
              <a:t>Servirà </a:t>
            </a:r>
            <a:r>
              <a:rPr lang="it-IT" sz="2000" dirty="0">
                <a:latin typeface="Open Sans"/>
              </a:rPr>
              <a:t>ad identificare non solo i rischi, ma anche le opportunità; quali rischi ed opportunità vi siano in un’organizzazione dipende dal </a:t>
            </a:r>
            <a:r>
              <a:rPr lang="it-IT" sz="2000" dirty="0" smtClean="0">
                <a:latin typeface="Open Sans"/>
              </a:rPr>
              <a:t>contesto in cui opera.</a:t>
            </a:r>
          </a:p>
          <a:p>
            <a:pPr marL="0" indent="0">
              <a:buNone/>
            </a:pPr>
            <a:r>
              <a:rPr lang="it-IT" sz="2000" dirty="0" smtClean="0">
                <a:latin typeface="Open Sans"/>
              </a:rPr>
              <a:t>Cosa potrà fare l’organizzazione?</a:t>
            </a:r>
          </a:p>
          <a:p>
            <a:pPr>
              <a:buAutoNum type="alphaLcParenR"/>
            </a:pPr>
            <a:r>
              <a:rPr lang="it-IT" sz="2000" dirty="0" smtClean="0">
                <a:latin typeface="Open Sans"/>
              </a:rPr>
              <a:t>Identificare e gerarchizzare i rischi</a:t>
            </a:r>
          </a:p>
          <a:p>
            <a:pPr>
              <a:buAutoNum type="alphaLcParenR"/>
            </a:pPr>
            <a:r>
              <a:rPr lang="it-IT" sz="2000" dirty="0" smtClean="0">
                <a:latin typeface="Open Sans"/>
              </a:rPr>
              <a:t>Pianificare azioni per affrontarli</a:t>
            </a:r>
          </a:p>
          <a:p>
            <a:pPr>
              <a:buAutoNum type="alphaLcParenR"/>
            </a:pPr>
            <a:r>
              <a:rPr lang="it-IT" sz="2000" dirty="0" smtClean="0">
                <a:latin typeface="Open Sans"/>
              </a:rPr>
              <a:t>Attuare il piano</a:t>
            </a:r>
          </a:p>
          <a:p>
            <a:pPr>
              <a:buAutoNum type="alphaLcParenR"/>
            </a:pPr>
            <a:r>
              <a:rPr lang="it-IT" sz="2000" dirty="0" smtClean="0">
                <a:latin typeface="Open Sans"/>
              </a:rPr>
              <a:t>Controllare l’efficacia delle azioni attuate</a:t>
            </a:r>
          </a:p>
          <a:p>
            <a:pPr>
              <a:buAutoNum type="alphaLcParenR"/>
            </a:pPr>
            <a:r>
              <a:rPr lang="it-IT" sz="2000" dirty="0" smtClean="0">
                <a:latin typeface="Open Sans"/>
              </a:rPr>
              <a:t>Apprendere dall’esperienza (miglioramento continuo)</a:t>
            </a:r>
          </a:p>
          <a:p>
            <a:pPr>
              <a:buAutoNum type="alphaLcParenR"/>
            </a:pPr>
            <a:endParaRPr lang="it-IT" sz="1800" dirty="0" smtClean="0">
              <a:latin typeface="Open Sans"/>
            </a:endParaRPr>
          </a:p>
          <a:p>
            <a:pPr marL="0" indent="0">
              <a:buNone/>
            </a:pPr>
            <a:r>
              <a:rPr lang="it-IT" sz="1600" i="1" dirty="0" smtClean="0">
                <a:latin typeface="Open Sans"/>
              </a:rPr>
              <a:t>La ISO 31000 “Gestione del rischio – principi e linee guida” rappresenterà un riferimento molto utile (ma non obbligatorio)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243976" y="6309320"/>
            <a:ext cx="432048" cy="360040"/>
          </a:xfrm>
        </p:spPr>
        <p:txBody>
          <a:bodyPr/>
          <a:lstStyle/>
          <a:p>
            <a:pPr>
              <a:defRPr/>
            </a:pPr>
            <a:fld id="{02386D82-9BC6-49DB-A77F-9B6A9045A5D3}" type="slidenum">
              <a:rPr lang="it-IT" smtClean="0"/>
              <a:pPr>
                <a:defRPr/>
              </a:pPr>
              <a:t>6</a:t>
            </a:fld>
            <a:endParaRPr lang="it-IT" dirty="0"/>
          </a:p>
        </p:txBody>
      </p:sp>
      <p:pic>
        <p:nvPicPr>
          <p:cNvPr id="6" name="Slide 6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20000" y="360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7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3600" dirty="0" smtClean="0">
                <a:latin typeface="Open Sans"/>
              </a:rPr>
              <a:t>Le principali novità (4)</a:t>
            </a:r>
            <a:endParaRPr lang="it-IT" sz="3600" dirty="0">
              <a:latin typeface="Open San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000" b="1" i="1" dirty="0" smtClean="0">
                <a:latin typeface="Open Sans"/>
              </a:rPr>
              <a:t>Contesto dell’organizzazione</a:t>
            </a:r>
          </a:p>
          <a:p>
            <a:pPr marL="0" indent="0">
              <a:buNone/>
            </a:pPr>
            <a:endParaRPr lang="it-IT" sz="2000" b="1" i="1" dirty="0" smtClean="0">
              <a:latin typeface="Open Sans"/>
            </a:endParaRPr>
          </a:p>
          <a:p>
            <a:pPr marL="0" indent="0">
              <a:buNone/>
            </a:pPr>
            <a:r>
              <a:rPr lang="it-IT" sz="2000" dirty="0" smtClean="0">
                <a:latin typeface="Open Sans"/>
              </a:rPr>
              <a:t>L’ </a:t>
            </a:r>
            <a:r>
              <a:rPr lang="it-IT" sz="2000" dirty="0" err="1" smtClean="0">
                <a:latin typeface="Open Sans"/>
              </a:rPr>
              <a:t>Annex</a:t>
            </a:r>
            <a:r>
              <a:rPr lang="it-IT" sz="2000" dirty="0" smtClean="0">
                <a:latin typeface="Open Sans"/>
              </a:rPr>
              <a:t> SL ha introdotto due nuovi articoli relativi al contesto dell’organizzazione; quest’ultima dovrà:</a:t>
            </a:r>
          </a:p>
          <a:p>
            <a:pPr marL="457200" indent="-457200">
              <a:buAutoNum type="alphaLcParenR"/>
            </a:pPr>
            <a:r>
              <a:rPr lang="it-IT" sz="2000" dirty="0" smtClean="0">
                <a:latin typeface="Open Sans"/>
              </a:rPr>
              <a:t>determinare </a:t>
            </a:r>
            <a:r>
              <a:rPr lang="it-IT" sz="2000" dirty="0">
                <a:latin typeface="Open Sans"/>
              </a:rPr>
              <a:t>le questioni interne ed </a:t>
            </a:r>
            <a:r>
              <a:rPr lang="it-IT" sz="2000" dirty="0" smtClean="0">
                <a:latin typeface="Open Sans"/>
              </a:rPr>
              <a:t>esterne che </a:t>
            </a:r>
            <a:r>
              <a:rPr lang="it-IT" sz="2000" dirty="0">
                <a:latin typeface="Open Sans"/>
              </a:rPr>
              <a:t>sono pertinenti alle sue finalità ed alla sua direzione strategica e che hanno effetto sulla sua abilità ad ottenere i risultati attesi </a:t>
            </a:r>
            <a:r>
              <a:rPr lang="it-IT" sz="2000" dirty="0" smtClean="0">
                <a:latin typeface="Open Sans"/>
              </a:rPr>
              <a:t>dal </a:t>
            </a:r>
            <a:r>
              <a:rPr lang="it-IT" sz="2000" dirty="0">
                <a:latin typeface="Open Sans"/>
              </a:rPr>
              <a:t>proprio sistema di gestione per la </a:t>
            </a:r>
            <a:r>
              <a:rPr lang="it-IT" sz="2000" dirty="0" smtClean="0">
                <a:latin typeface="Open Sans"/>
              </a:rPr>
              <a:t>qualità;</a:t>
            </a:r>
          </a:p>
          <a:p>
            <a:pPr marL="457200" indent="-457200">
              <a:buAutoNum type="alphaLcParenR"/>
            </a:pPr>
            <a:r>
              <a:rPr lang="it-IT" sz="2000" dirty="0" smtClean="0">
                <a:latin typeface="Open Sans"/>
              </a:rPr>
              <a:t>individuare le </a:t>
            </a:r>
            <a:r>
              <a:rPr lang="it-IT" sz="2000" b="1" dirty="0" smtClean="0">
                <a:latin typeface="Open Sans"/>
              </a:rPr>
              <a:t>pertinenti parti interessate </a:t>
            </a:r>
            <a:r>
              <a:rPr lang="it-IT" sz="2000" dirty="0" smtClean="0">
                <a:latin typeface="Open Sans"/>
              </a:rPr>
              <a:t>(proprietari, azionisti, persone nell’organizzazione, fornitori, partner, enti regolatori ecc.) ed i loro requisiti determinando la loro influenza (impatto o potenziale impatto) sulla qualità</a:t>
            </a:r>
          </a:p>
          <a:p>
            <a:pPr marL="457200" indent="-457200">
              <a:buNone/>
            </a:pPr>
            <a:endParaRPr lang="it-IT" sz="2000" dirty="0" smtClean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it-IT" sz="2000" dirty="0" smtClean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it-IT" sz="2000" dirty="0" smtClean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it-IT" sz="2000" dirty="0">
              <a:latin typeface="Candara" panose="020E0502030303020204" pitchFamily="34" charset="0"/>
            </a:endParaRPr>
          </a:p>
          <a:p>
            <a:endParaRPr lang="it-IT" dirty="0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243976" y="6309320"/>
            <a:ext cx="432048" cy="360040"/>
          </a:xfrm>
        </p:spPr>
        <p:txBody>
          <a:bodyPr/>
          <a:lstStyle/>
          <a:p>
            <a:pPr>
              <a:defRPr/>
            </a:pPr>
            <a:fld id="{02386D82-9BC6-49DB-A77F-9B6A9045A5D3}" type="slidenum">
              <a:rPr lang="it-IT" smtClean="0"/>
              <a:pPr>
                <a:defRPr/>
              </a:pPr>
              <a:t>7</a:t>
            </a:fld>
            <a:endParaRPr lang="it-IT" dirty="0"/>
          </a:p>
        </p:txBody>
      </p:sp>
      <p:pic>
        <p:nvPicPr>
          <p:cNvPr id="6" name="Slide 7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20000" y="360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1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3600" dirty="0" smtClean="0">
                <a:latin typeface="Open Sans"/>
              </a:rPr>
              <a:t>Le principali novità (5)</a:t>
            </a:r>
            <a:endParaRPr lang="it-IT" sz="3600" dirty="0">
              <a:latin typeface="Open San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000" b="1" i="1" dirty="0">
                <a:latin typeface="Open Sans"/>
              </a:rPr>
              <a:t>Nuovo </a:t>
            </a:r>
            <a:r>
              <a:rPr lang="it-IT" sz="2000" b="1" i="1" dirty="0" smtClean="0">
                <a:latin typeface="Open Sans"/>
              </a:rPr>
              <a:t>approccio </a:t>
            </a:r>
            <a:r>
              <a:rPr lang="it-IT" sz="2000" b="1" i="1" dirty="0">
                <a:latin typeface="Open Sans"/>
              </a:rPr>
              <a:t>alla documentazione del sistema di </a:t>
            </a:r>
            <a:r>
              <a:rPr lang="it-IT" sz="2000" b="1" i="1" dirty="0" smtClean="0">
                <a:latin typeface="Open Sans"/>
              </a:rPr>
              <a:t>gestione</a:t>
            </a:r>
          </a:p>
          <a:p>
            <a:pPr>
              <a:buNone/>
            </a:pPr>
            <a:endParaRPr lang="it-IT" sz="2000" b="1" i="1" dirty="0" smtClean="0">
              <a:latin typeface="Open Sans"/>
            </a:endParaRPr>
          </a:p>
          <a:p>
            <a:pPr marL="273050" indent="-273050">
              <a:buFont typeface="Wingdings" pitchFamily="2" charset="2"/>
              <a:buChar char="§"/>
            </a:pPr>
            <a:r>
              <a:rPr lang="it-IT" sz="2000" dirty="0" smtClean="0">
                <a:latin typeface="Open Sans"/>
              </a:rPr>
              <a:t>I termini </a:t>
            </a:r>
            <a:r>
              <a:rPr lang="it-IT" sz="2000" dirty="0">
                <a:latin typeface="Open Sans"/>
              </a:rPr>
              <a:t>«documento» e «registrazione» </a:t>
            </a:r>
            <a:r>
              <a:rPr lang="it-IT" sz="2000" dirty="0" smtClean="0">
                <a:latin typeface="Open Sans"/>
              </a:rPr>
              <a:t>saranno </a:t>
            </a:r>
            <a:r>
              <a:rPr lang="it-IT" sz="2000" dirty="0">
                <a:latin typeface="Open Sans"/>
              </a:rPr>
              <a:t>entrambi sostituiti </a:t>
            </a:r>
            <a:r>
              <a:rPr lang="it-IT" sz="2000" dirty="0" smtClean="0">
                <a:latin typeface="Open Sans"/>
              </a:rPr>
              <a:t>con «informazione </a:t>
            </a:r>
            <a:r>
              <a:rPr lang="it-IT" sz="2000" dirty="0">
                <a:latin typeface="Open Sans"/>
              </a:rPr>
              <a:t>documentata». </a:t>
            </a:r>
            <a:r>
              <a:rPr lang="it-IT" sz="2000" dirty="0" smtClean="0">
                <a:latin typeface="Open Sans"/>
              </a:rPr>
              <a:t>L’estensione </a:t>
            </a:r>
            <a:r>
              <a:rPr lang="it-IT" sz="2000" dirty="0">
                <a:latin typeface="Open Sans"/>
              </a:rPr>
              <a:t>delle informazioni documentate </a:t>
            </a:r>
            <a:r>
              <a:rPr lang="it-IT" sz="2000" dirty="0" smtClean="0">
                <a:latin typeface="Open Sans"/>
              </a:rPr>
              <a:t>potrà </a:t>
            </a:r>
            <a:r>
              <a:rPr lang="it-IT" sz="2000" dirty="0">
                <a:latin typeface="Open Sans"/>
              </a:rPr>
              <a:t>variare in virtù della dimensione, dell’organizzazione, complessità dei processi e competenza delle </a:t>
            </a:r>
            <a:r>
              <a:rPr lang="it-IT" sz="2000" dirty="0" smtClean="0">
                <a:latin typeface="Open Sans"/>
              </a:rPr>
              <a:t>persone.</a:t>
            </a:r>
          </a:p>
          <a:p>
            <a:pPr marL="0" indent="0">
              <a:buNone/>
            </a:pPr>
            <a:endParaRPr lang="it-IT" sz="2000" dirty="0" smtClean="0">
              <a:latin typeface="Open Sans"/>
            </a:endParaRPr>
          </a:p>
          <a:p>
            <a:pPr marL="273050" indent="-273050">
              <a:buFont typeface="Wingdings" pitchFamily="2" charset="2"/>
              <a:buChar char="§"/>
            </a:pPr>
            <a:r>
              <a:rPr lang="it-IT" sz="2000" dirty="0" smtClean="0">
                <a:latin typeface="Open Sans"/>
              </a:rPr>
              <a:t>Non </a:t>
            </a:r>
            <a:r>
              <a:rPr lang="it-IT" sz="2000" dirty="0">
                <a:latin typeface="Open Sans"/>
              </a:rPr>
              <a:t>sono più citati il Manuale della Qualità e le Procedure </a:t>
            </a:r>
            <a:r>
              <a:rPr lang="it-IT" sz="2000" dirty="0" smtClean="0">
                <a:latin typeface="Open Sans"/>
              </a:rPr>
              <a:t>documentate.</a:t>
            </a:r>
          </a:p>
          <a:p>
            <a:pPr marL="0" indent="0">
              <a:buNone/>
            </a:pPr>
            <a:endParaRPr lang="it-IT" sz="2000" dirty="0" smtClean="0">
              <a:latin typeface="Open Sans"/>
            </a:endParaRPr>
          </a:p>
          <a:p>
            <a:pPr marL="273050" indent="-273050">
              <a:buFont typeface="Wingdings" pitchFamily="2" charset="2"/>
              <a:buChar char="§"/>
            </a:pPr>
            <a:r>
              <a:rPr lang="it-IT" sz="2000" dirty="0" smtClean="0">
                <a:latin typeface="Open Sans"/>
              </a:rPr>
              <a:t>Norma </a:t>
            </a:r>
            <a:r>
              <a:rPr lang="it-IT" sz="2000" dirty="0">
                <a:latin typeface="Open Sans"/>
              </a:rPr>
              <a:t>più prestazionale e meno </a:t>
            </a:r>
            <a:r>
              <a:rPr lang="it-IT" sz="2000" dirty="0" smtClean="0">
                <a:latin typeface="Open Sans"/>
              </a:rPr>
              <a:t>prescrittiva: meno requisiti formali e maggiore concentrazione sugli effetti.</a:t>
            </a:r>
          </a:p>
          <a:p>
            <a:pPr>
              <a:buNone/>
            </a:pPr>
            <a:endParaRPr lang="it-IT" dirty="0">
              <a:latin typeface="Open Sans"/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243976" y="6309320"/>
            <a:ext cx="432048" cy="360040"/>
          </a:xfrm>
        </p:spPr>
        <p:txBody>
          <a:bodyPr/>
          <a:lstStyle/>
          <a:p>
            <a:pPr>
              <a:defRPr/>
            </a:pPr>
            <a:fld id="{02386D82-9BC6-49DB-A77F-9B6A9045A5D3}" type="slidenum">
              <a:rPr lang="it-IT" smtClean="0"/>
              <a:pPr>
                <a:defRPr/>
              </a:pPr>
              <a:t>8</a:t>
            </a:fld>
            <a:endParaRPr lang="it-IT" dirty="0"/>
          </a:p>
        </p:txBody>
      </p:sp>
      <p:pic>
        <p:nvPicPr>
          <p:cNvPr id="6" name="Slide 8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20000" y="360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3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67008"/>
          </a:xfrm>
        </p:spPr>
        <p:txBody>
          <a:bodyPr>
            <a:normAutofit/>
          </a:bodyPr>
          <a:lstStyle/>
          <a:p>
            <a:pPr algn="l"/>
            <a:r>
              <a:rPr lang="it-IT" sz="3600" dirty="0" smtClean="0">
                <a:latin typeface="Open Sans"/>
              </a:rPr>
              <a:t>Principali novità (6)</a:t>
            </a:r>
            <a:endParaRPr lang="it-IT" sz="3600" dirty="0">
              <a:latin typeface="Open San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000" b="1" i="1" dirty="0" smtClean="0">
                <a:latin typeface="Candara" panose="020E0502030303020204" pitchFamily="34" charset="0"/>
              </a:rPr>
              <a:t>  </a:t>
            </a:r>
            <a:r>
              <a:rPr lang="it-IT" sz="2000" b="1" i="1" dirty="0" smtClean="0">
                <a:latin typeface="Open Sans"/>
              </a:rPr>
              <a:t>Novità nei principi</a:t>
            </a:r>
          </a:p>
          <a:p>
            <a:pPr>
              <a:buNone/>
            </a:pPr>
            <a:endParaRPr lang="it-IT" sz="1600" dirty="0" smtClean="0">
              <a:latin typeface="Open Sans"/>
            </a:endParaRPr>
          </a:p>
          <a:p>
            <a:pPr marL="95250" indent="0">
              <a:buNone/>
            </a:pPr>
            <a:r>
              <a:rPr lang="it-IT" sz="1800" b="1" dirty="0" smtClean="0">
                <a:latin typeface="Open Sans"/>
              </a:rPr>
              <a:t>I </a:t>
            </a:r>
            <a:r>
              <a:rPr lang="it-IT" sz="1800" b="1" dirty="0">
                <a:latin typeface="Open Sans"/>
              </a:rPr>
              <a:t>nuovi </a:t>
            </a:r>
            <a:r>
              <a:rPr lang="it-IT" sz="2500" b="1" dirty="0">
                <a:latin typeface="Open Sans"/>
              </a:rPr>
              <a:t>7</a:t>
            </a:r>
            <a:r>
              <a:rPr lang="it-IT" sz="1800" b="1" dirty="0">
                <a:latin typeface="Open Sans"/>
              </a:rPr>
              <a:t> principi di Gestione per la </a:t>
            </a:r>
            <a:r>
              <a:rPr lang="it-IT" sz="1800" b="1" dirty="0" smtClean="0">
                <a:latin typeface="Open Sans"/>
              </a:rPr>
              <a:t>qualità</a:t>
            </a:r>
          </a:p>
          <a:p>
            <a:pPr marL="536575" indent="0">
              <a:buNone/>
            </a:pPr>
            <a:endParaRPr lang="it-IT" sz="1200" b="1" dirty="0" smtClean="0">
              <a:latin typeface="Open Sans"/>
            </a:endParaRPr>
          </a:p>
          <a:p>
            <a:pPr marL="536575" indent="0">
              <a:buNone/>
            </a:pPr>
            <a:endParaRPr lang="it-IT" sz="1200" b="1" dirty="0" smtClean="0">
              <a:latin typeface="Open Sans"/>
            </a:endParaRPr>
          </a:p>
          <a:p>
            <a:pPr marL="536575" indent="0">
              <a:buNone/>
            </a:pPr>
            <a:endParaRPr lang="it-IT" sz="1200" b="1" dirty="0" smtClean="0">
              <a:latin typeface="Open Sans"/>
            </a:endParaRPr>
          </a:p>
          <a:p>
            <a:pPr marL="536575" indent="0">
              <a:buNone/>
            </a:pPr>
            <a:endParaRPr lang="it-IT" sz="1200" b="1" dirty="0" smtClean="0">
              <a:latin typeface="Open Sans"/>
            </a:endParaRPr>
          </a:p>
          <a:p>
            <a:pPr marL="536575" indent="0">
              <a:buNone/>
            </a:pPr>
            <a:endParaRPr lang="it-IT" sz="1400" b="1" dirty="0" smtClean="0">
              <a:latin typeface="Open Sans"/>
            </a:endParaRPr>
          </a:p>
          <a:p>
            <a:pPr marL="536575" indent="0">
              <a:buNone/>
            </a:pPr>
            <a:endParaRPr lang="it-IT" sz="1400" b="1" dirty="0" smtClean="0">
              <a:latin typeface="Open Sans"/>
            </a:endParaRPr>
          </a:p>
          <a:p>
            <a:pPr marL="536575" indent="0">
              <a:buNone/>
            </a:pPr>
            <a:endParaRPr lang="it-IT" sz="1400" b="1" dirty="0" smtClean="0">
              <a:latin typeface="Open Sans"/>
            </a:endParaRPr>
          </a:p>
          <a:p>
            <a:pPr marL="536575" indent="0">
              <a:buNone/>
            </a:pPr>
            <a:endParaRPr lang="it-IT" sz="1400" b="1" dirty="0" smtClean="0">
              <a:latin typeface="Open Sans"/>
            </a:endParaRPr>
          </a:p>
          <a:p>
            <a:pPr marL="0" indent="0">
              <a:buNone/>
            </a:pPr>
            <a:endParaRPr lang="it-IT" sz="1600" dirty="0" smtClean="0">
              <a:latin typeface="Open Sans"/>
            </a:endParaRPr>
          </a:p>
          <a:p>
            <a:pPr marL="0" indent="0">
              <a:buNone/>
            </a:pPr>
            <a:endParaRPr lang="it-IT" sz="1600" dirty="0" smtClean="0">
              <a:latin typeface="Open Sans"/>
            </a:endParaRPr>
          </a:p>
          <a:p>
            <a:pPr marL="0" indent="0">
              <a:buNone/>
            </a:pPr>
            <a:endParaRPr lang="it-IT" sz="1600" dirty="0" smtClean="0">
              <a:latin typeface="Open Sans"/>
            </a:endParaRPr>
          </a:p>
          <a:p>
            <a:pPr marL="536575" indent="0">
              <a:buNone/>
            </a:pPr>
            <a:endParaRPr lang="it-IT" sz="1400" b="1" dirty="0" smtClean="0">
              <a:latin typeface="Candara" panose="020E0502030303020204" pitchFamily="34" charset="0"/>
            </a:endParaRPr>
          </a:p>
          <a:p>
            <a:pPr marL="536575" indent="0">
              <a:buNone/>
            </a:pPr>
            <a:endParaRPr lang="it-IT" sz="1400" b="1" dirty="0" smtClean="0">
              <a:latin typeface="Candara" panose="020E0502030303020204" pitchFamily="34" charset="0"/>
            </a:endParaRPr>
          </a:p>
          <a:p>
            <a:pPr marL="536575" indent="0">
              <a:buNone/>
            </a:pPr>
            <a:endParaRPr lang="it-IT" sz="1400" b="1" dirty="0" smtClean="0">
              <a:latin typeface="Candara" panose="020E0502030303020204" pitchFamily="34" charset="0"/>
            </a:endParaRPr>
          </a:p>
          <a:p>
            <a:pPr marL="536575" indent="0">
              <a:buNone/>
            </a:pPr>
            <a:endParaRPr lang="it-IT" sz="1400" b="1" dirty="0" smtClean="0">
              <a:latin typeface="Candara" panose="020E0502030303020204" pitchFamily="34" charset="0"/>
            </a:endParaRPr>
          </a:p>
          <a:p>
            <a:pPr marL="536575" indent="0">
              <a:buNone/>
            </a:pPr>
            <a:endParaRPr lang="it-IT" sz="1400" b="1" dirty="0" smtClean="0">
              <a:latin typeface="Candara" panose="020E0502030303020204" pitchFamily="34" charset="0"/>
            </a:endParaRPr>
          </a:p>
          <a:p>
            <a:pPr marL="536575" indent="0">
              <a:buNone/>
            </a:pPr>
            <a:endParaRPr lang="it-IT" sz="1400" b="1" dirty="0" smtClean="0">
              <a:latin typeface="Candara" panose="020E0502030303020204" pitchFamily="34" charset="0"/>
            </a:endParaRPr>
          </a:p>
          <a:p>
            <a:pPr marL="536575" indent="0">
              <a:buNone/>
            </a:pPr>
            <a:endParaRPr lang="it-IT" sz="1400" b="1" dirty="0" smtClean="0">
              <a:latin typeface="Candara" panose="020E0502030303020204" pitchFamily="34" charset="0"/>
            </a:endParaRPr>
          </a:p>
          <a:p>
            <a:pPr marL="536575" indent="0">
              <a:buNone/>
            </a:pPr>
            <a:endParaRPr lang="it-IT" sz="1400" b="1" dirty="0">
              <a:latin typeface="Candara" panose="020E0502030303020204" pitchFamily="34" charset="0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109172"/>
              </p:ext>
            </p:extLst>
          </p:nvPr>
        </p:nvGraphicFramePr>
        <p:xfrm>
          <a:off x="611560" y="2924944"/>
          <a:ext cx="7715304" cy="2952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7652"/>
                <a:gridCol w="3857652"/>
              </a:tblGrid>
              <a:tr h="74503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it-IT" sz="1600" b="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Focalizzazione sul cliente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Open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Open Sans"/>
                          <a:ea typeface="+mn-ea"/>
                          <a:cs typeface="+mn-cs"/>
                        </a:rPr>
                        <a:t>5) Miglioramento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4503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1600" b="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2)   Leadership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Open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6) Processo decisionale basato sull’evidenza</a:t>
                      </a:r>
                      <a:endParaRPr lang="it-IT" sz="1600" b="0">
                        <a:solidFill>
                          <a:schemeClr val="tx1"/>
                        </a:solidFill>
                        <a:effectLst/>
                        <a:latin typeface="Open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3112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1600" b="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3)    Impegno </a:t>
                      </a:r>
                      <a:r>
                        <a:rPr lang="it-IT" sz="1600" b="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delle persone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Open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7) Gestione delle relazioni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Open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3112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1600" b="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4)     Approccio </a:t>
                      </a:r>
                      <a:r>
                        <a:rPr lang="it-IT" sz="1600" b="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per processi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Open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 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Open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243976" y="6309320"/>
            <a:ext cx="432048" cy="360040"/>
          </a:xfrm>
        </p:spPr>
        <p:txBody>
          <a:bodyPr/>
          <a:lstStyle/>
          <a:p>
            <a:pPr>
              <a:defRPr/>
            </a:pPr>
            <a:fld id="{02386D82-9BC6-49DB-A77F-9B6A9045A5D3}" type="slidenum">
              <a:rPr lang="it-IT" smtClean="0"/>
              <a:pPr>
                <a:defRPr/>
              </a:pPr>
              <a:t>9</a:t>
            </a:fld>
            <a:endParaRPr lang="it-IT" dirty="0"/>
          </a:p>
        </p:txBody>
      </p:sp>
      <p:pic>
        <p:nvPicPr>
          <p:cNvPr id="8" name="Slide 9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20000" y="360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2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1051</Words>
  <Application>Microsoft Office PowerPoint</Application>
  <PresentationFormat>Presentazione su schermo (4:3)</PresentationFormat>
  <Paragraphs>181</Paragraphs>
  <Slides>13</Slides>
  <Notes>1</Notes>
  <HiddenSlides>0</HiddenSlides>
  <MMClips>13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Webinar Certi W La nuova ISO 9001  Tutto sulle novità in arrivo</vt:lpstr>
      <vt:lpstr>Benvenuti ed obiettivi del webinar</vt:lpstr>
      <vt:lpstr> Contesto: perché una nuova revisione</vt:lpstr>
      <vt:lpstr>Le principali novità (1)  </vt:lpstr>
      <vt:lpstr>Le principali novità (2)  </vt:lpstr>
      <vt:lpstr>Le principali novità (3) </vt:lpstr>
      <vt:lpstr>Le principali novità (4)</vt:lpstr>
      <vt:lpstr>Le principali novità (5)</vt:lpstr>
      <vt:lpstr>Principali novità (6)</vt:lpstr>
      <vt:lpstr>Principali novità (7)</vt:lpstr>
      <vt:lpstr>Principali novità (8)</vt:lpstr>
      <vt:lpstr>Conclusioni</vt:lpstr>
      <vt:lpstr>Riferimenti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Ilenia Guasco</dc:creator>
  <cp:lastModifiedBy>Raffaella Malorgio</cp:lastModifiedBy>
  <cp:revision>26</cp:revision>
  <dcterms:created xsi:type="dcterms:W3CDTF">2014-07-22T08:52:07Z</dcterms:created>
  <dcterms:modified xsi:type="dcterms:W3CDTF">2015-01-13T17:00:39Z</dcterms:modified>
</cp:coreProperties>
</file>